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9">
  <p:sldMasterIdLst>
    <p:sldMasterId id="2147483648" r:id="rId1"/>
  </p:sldMasterIdLst>
  <p:notesMasterIdLst>
    <p:notesMasterId r:id="rId74"/>
  </p:notesMasterIdLst>
  <p:handoutMasterIdLst>
    <p:handoutMasterId r:id="rId75"/>
  </p:handoutMasterIdLst>
  <p:sldIdLst>
    <p:sldId id="256" r:id="rId2"/>
    <p:sldId id="481" r:id="rId3"/>
    <p:sldId id="1328" r:id="rId4"/>
    <p:sldId id="1329" r:id="rId5"/>
    <p:sldId id="1161" r:id="rId6"/>
    <p:sldId id="1330" r:id="rId7"/>
    <p:sldId id="1162" r:id="rId8"/>
    <p:sldId id="1163" r:id="rId9"/>
    <p:sldId id="1164" r:id="rId10"/>
    <p:sldId id="1167" r:id="rId11"/>
    <p:sldId id="1169" r:id="rId12"/>
    <p:sldId id="1331" r:id="rId13"/>
    <p:sldId id="1170" r:id="rId14"/>
    <p:sldId id="1172" r:id="rId15"/>
    <p:sldId id="1176" r:id="rId16"/>
    <p:sldId id="1180" r:id="rId17"/>
    <p:sldId id="1181" r:id="rId18"/>
    <p:sldId id="1182" r:id="rId19"/>
    <p:sldId id="1358" r:id="rId20"/>
    <p:sldId id="1359" r:id="rId21"/>
    <p:sldId id="1360" r:id="rId22"/>
    <p:sldId id="1361" r:id="rId23"/>
    <p:sldId id="1362" r:id="rId24"/>
    <p:sldId id="1364" r:id="rId25"/>
    <p:sldId id="1363" r:id="rId26"/>
    <p:sldId id="1365" r:id="rId27"/>
    <p:sldId id="1347" r:id="rId28"/>
    <p:sldId id="1348" r:id="rId29"/>
    <p:sldId id="1349" r:id="rId30"/>
    <p:sldId id="1350" r:id="rId31"/>
    <p:sldId id="1351" r:id="rId32"/>
    <p:sldId id="1352" r:id="rId33"/>
    <p:sldId id="1353" r:id="rId34"/>
    <p:sldId id="1354" r:id="rId35"/>
    <p:sldId id="1355" r:id="rId36"/>
    <p:sldId id="1185" r:id="rId37"/>
    <p:sldId id="1186" r:id="rId38"/>
    <p:sldId id="1187" r:id="rId39"/>
    <p:sldId id="1189" r:id="rId40"/>
    <p:sldId id="1190" r:id="rId41"/>
    <p:sldId id="1191" r:id="rId42"/>
    <p:sldId id="1192" r:id="rId43"/>
    <p:sldId id="1193" r:id="rId44"/>
    <p:sldId id="1194" r:id="rId45"/>
    <p:sldId id="1196" r:id="rId46"/>
    <p:sldId id="1198" r:id="rId47"/>
    <p:sldId id="1199" r:id="rId48"/>
    <p:sldId id="1200" r:id="rId49"/>
    <p:sldId id="1201" r:id="rId50"/>
    <p:sldId id="1202" r:id="rId51"/>
    <p:sldId id="1203" r:id="rId52"/>
    <p:sldId id="1205" r:id="rId53"/>
    <p:sldId id="1206" r:id="rId54"/>
    <p:sldId id="1211" r:id="rId55"/>
    <p:sldId id="1212" r:id="rId56"/>
    <p:sldId id="1213" r:id="rId57"/>
    <p:sldId id="1214" r:id="rId58"/>
    <p:sldId id="1220" r:id="rId59"/>
    <p:sldId id="1225" r:id="rId60"/>
    <p:sldId id="1226" r:id="rId61"/>
    <p:sldId id="1227" r:id="rId62"/>
    <p:sldId id="1228" r:id="rId63"/>
    <p:sldId id="1356" r:id="rId64"/>
    <p:sldId id="1357" r:id="rId65"/>
    <p:sldId id="1230" r:id="rId66"/>
    <p:sldId id="1233" r:id="rId67"/>
    <p:sldId id="1238" r:id="rId68"/>
    <p:sldId id="1240" r:id="rId69"/>
    <p:sldId id="1260" r:id="rId70"/>
    <p:sldId id="1261" r:id="rId71"/>
    <p:sldId id="514" r:id="rId72"/>
    <p:sldId id="448" r:id="rId73"/>
  </p:sldIdLst>
  <p:sldSz cx="9144000" cy="6858000" type="screen4x3"/>
  <p:notesSz cx="6797675" cy="9928225"/>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6E6E6"/>
    <a:srgbClr val="FF6600"/>
    <a:srgbClr val="000000"/>
    <a:srgbClr val="FFFFFF"/>
    <a:srgbClr val="5E8892"/>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0" autoAdjust="0"/>
    <p:restoredTop sz="88580" autoAdjust="0"/>
  </p:normalViewPr>
  <p:slideViewPr>
    <p:cSldViewPr>
      <p:cViewPr varScale="1">
        <p:scale>
          <a:sx n="89" d="100"/>
          <a:sy n="89" d="100"/>
        </p:scale>
        <p:origin x="1077" y="-2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1" d="100"/>
          <a:sy n="61" d="100"/>
        </p:scale>
        <p:origin x="-3307" y="-77"/>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785CBAE4-F8D9-4129-B51F-0DB4BEA986F1}" type="datetimeFigureOut">
              <a:rPr lang="en-US"/>
              <a:pPr>
                <a:defRPr/>
              </a:pPr>
              <a:t>11/6/2024</a:t>
            </a:fld>
            <a:endParaRPr lang="en-US"/>
          </a:p>
        </p:txBody>
      </p:sp>
      <p:sp>
        <p:nvSpPr>
          <p:cNvPr id="4" name="Footer Placeholder 3"/>
          <p:cNvSpPr>
            <a:spLocks noGrp="1"/>
          </p:cNvSpPr>
          <p:nvPr>
            <p:ph type="ftr" sz="quarter" idx="2"/>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49392E7D-0E06-464C-8541-AA44AE9E79C6}" type="slidenum">
              <a:rPr lang="en-US"/>
              <a:pPr>
                <a:defRPr/>
              </a:pPr>
              <a:t>‹#›</a:t>
            </a:fld>
            <a:endParaRPr lang="en-US"/>
          </a:p>
        </p:txBody>
      </p:sp>
    </p:spTree>
    <p:extLst>
      <p:ext uri="{BB962C8B-B14F-4D97-AF65-F5344CB8AC3E}">
        <p14:creationId xmlns:p14="http://schemas.microsoft.com/office/powerpoint/2010/main" val="2282946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077E5B7F-BBE2-45B0-AC4C-D9CC9AA6B88A}" type="datetimeFigureOut">
              <a:rPr lang="zh-CN" altLang="en-US"/>
              <a:pPr>
                <a:defRPr/>
              </a:pPr>
              <a:t>2024/11/6</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备注占位符 4"/>
          <p:cNvSpPr>
            <a:spLocks noGrp="1"/>
          </p:cNvSpPr>
          <p:nvPr>
            <p:ph type="body" sz="quarter" idx="3"/>
          </p:nvPr>
        </p:nvSpPr>
        <p:spPr>
          <a:xfrm>
            <a:off x="680383" y="4716585"/>
            <a:ext cx="5436909" cy="4467363"/>
          </a:xfrm>
          <a:prstGeom prst="rect">
            <a:avLst/>
          </a:prstGeom>
        </p:spPr>
        <p:txBody>
          <a:bodyPr vert="horz" lIns="93177" tIns="46589" rIns="93177" bIns="46589"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73790652-C02E-4B6F-A52E-6A0D29B3CC7A}" type="slidenum">
              <a:rPr lang="zh-CN" altLang="en-US"/>
              <a:pPr>
                <a:defRPr/>
              </a:pPr>
              <a:t>‹#›</a:t>
            </a:fld>
            <a:endParaRPr lang="zh-CN" altLang="en-US"/>
          </a:p>
        </p:txBody>
      </p:sp>
    </p:spTree>
    <p:extLst>
      <p:ext uri="{BB962C8B-B14F-4D97-AF65-F5344CB8AC3E}">
        <p14:creationId xmlns:p14="http://schemas.microsoft.com/office/powerpoint/2010/main" val="34517262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12</a:t>
            </a:fld>
            <a:endParaRPr lang="zh-CN" altLang="en-US"/>
          </a:p>
        </p:txBody>
      </p:sp>
    </p:spTree>
    <p:extLst>
      <p:ext uri="{BB962C8B-B14F-4D97-AF65-F5344CB8AC3E}">
        <p14:creationId xmlns:p14="http://schemas.microsoft.com/office/powerpoint/2010/main" val="93733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p:sp>
      <p:sp>
        <p:nvSpPr>
          <p:cNvPr id="37890" name="文本占位符 2"/>
          <p:cNvSpPr>
            <a:spLocks noGrp="1"/>
          </p:cNvSpPr>
          <p:nvPr>
            <p:ph type="body"/>
          </p:nvPr>
        </p:nvSpPr>
        <p:spPr/>
        <p:txBody>
          <a:bodyPr wrap="square" lIns="91440" tIns="45720" rIns="91440" bIns="45720" anchor="ctr"/>
          <a:lstStyle/>
          <a:p>
            <a:pPr lvl="0"/>
            <a:endParaRPr lang="zh-CN" altLang="en-US"/>
          </a:p>
        </p:txBody>
      </p:sp>
    </p:spTree>
    <p:extLst>
      <p:ext uri="{BB962C8B-B14F-4D97-AF65-F5344CB8AC3E}">
        <p14:creationId xmlns:p14="http://schemas.microsoft.com/office/powerpoint/2010/main" val="250221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905" indent="-344805">
              <a:lnSpc>
                <a:spcPct val="80000"/>
              </a:lnSpc>
              <a:buSzPct val="90000"/>
              <a:buFont typeface="Arial" charset="0"/>
              <a:buNone/>
            </a:pPr>
            <a:r>
              <a:rPr lang="en-US" altLang="zh-CN" sz="1200" dirty="0">
                <a:solidFill>
                  <a:srgbClr val="FF0000"/>
                </a:solidFill>
                <a:latin typeface="Consolas" panose="020B0609020204030204" pitchFamily="49" charset="0"/>
              </a:rPr>
              <a:t>CP936 </a:t>
            </a:r>
            <a:r>
              <a:rPr lang="zh-CN" altLang="en-US" sz="1200" dirty="0">
                <a:solidFill>
                  <a:srgbClr val="FF0000"/>
                </a:solidFill>
                <a:latin typeface="Consolas" panose="020B0609020204030204" pitchFamily="49" charset="0"/>
              </a:rPr>
              <a:t>就是简体中文</a:t>
            </a:r>
            <a:r>
              <a:rPr lang="en-US" altLang="zh-CN" sz="1200" dirty="0" err="1">
                <a:solidFill>
                  <a:srgbClr val="FF0000"/>
                </a:solidFill>
                <a:latin typeface="Consolas" panose="020B0609020204030204" pitchFamily="49" charset="0"/>
              </a:rPr>
              <a:t>gbk</a:t>
            </a:r>
            <a:r>
              <a:rPr lang="en-US" altLang="zh-CN" sz="1200" dirty="0">
                <a:solidFill>
                  <a:srgbClr val="FF0000"/>
                </a:solidFill>
                <a:latin typeface="Consolas" panose="020B0609020204030204" pitchFamily="49" charset="0"/>
              </a:rPr>
              <a:t>,</a:t>
            </a:r>
            <a:r>
              <a:rPr lang="zh-CN" altLang="en-US" b="0" i="0" dirty="0">
                <a:solidFill>
                  <a:srgbClr val="339966"/>
                </a:solidFill>
                <a:effectLst/>
                <a:latin typeface="隶书" panose="02010509060101010101" pitchFamily="49" charset="-122"/>
                <a:ea typeface="隶书" panose="02010509060101010101" pitchFamily="49" charset="-122"/>
              </a:rPr>
              <a:t>在读取文本文件的时候，如果</a:t>
            </a:r>
            <a:r>
              <a:rPr lang="en-US" altLang="zh-CN" b="0" i="0" dirty="0">
                <a:solidFill>
                  <a:srgbClr val="339966"/>
                </a:solidFill>
                <a:effectLst/>
                <a:latin typeface="隶书" panose="02010509060101010101" pitchFamily="49" charset="-122"/>
                <a:ea typeface="隶书" panose="02010509060101010101" pitchFamily="49" charset="-122"/>
              </a:rPr>
              <a:t>open()</a:t>
            </a:r>
            <a:r>
              <a:rPr lang="zh-CN" altLang="en-US" b="0" i="0" dirty="0">
                <a:solidFill>
                  <a:srgbClr val="339966"/>
                </a:solidFill>
                <a:effectLst/>
                <a:latin typeface="隶书" panose="02010509060101010101" pitchFamily="49" charset="-122"/>
                <a:ea typeface="隶书" panose="02010509060101010101" pitchFamily="49" charset="-122"/>
              </a:rPr>
              <a:t>函数没有声明他们如何编码，</a:t>
            </a:r>
            <a:r>
              <a:rPr lang="en-US" altLang="zh-CN" b="0" i="0" dirty="0">
                <a:solidFill>
                  <a:srgbClr val="339966"/>
                </a:solidFill>
                <a:effectLst/>
                <a:latin typeface="隶书" panose="02010509060101010101" pitchFamily="49" charset="-122"/>
                <a:ea typeface="隶书" panose="02010509060101010101" pitchFamily="49" charset="-122"/>
              </a:rPr>
              <a:t>python3</a:t>
            </a:r>
            <a:r>
              <a:rPr lang="zh-CN" altLang="en-US" b="0" i="0" dirty="0">
                <a:solidFill>
                  <a:srgbClr val="339966"/>
                </a:solidFill>
                <a:effectLst/>
                <a:latin typeface="隶书" panose="02010509060101010101" pitchFamily="49" charset="-122"/>
                <a:ea typeface="隶书" panose="02010509060101010101" pitchFamily="49" charset="-122"/>
              </a:rPr>
              <a:t>会选取代码所运行的计算机操作系统的默认编码作为</a:t>
            </a:r>
            <a:r>
              <a:rPr lang="en-US" altLang="zh-CN" b="0" i="0" dirty="0">
                <a:solidFill>
                  <a:srgbClr val="339966"/>
                </a:solidFill>
                <a:effectLst/>
                <a:latin typeface="隶书" panose="02010509060101010101" pitchFamily="49" charset="-122"/>
                <a:ea typeface="隶书" panose="02010509060101010101" pitchFamily="49" charset="-122"/>
              </a:rPr>
              <a:t>open()</a:t>
            </a:r>
            <a:r>
              <a:rPr lang="zh-CN" altLang="en-US" b="0" i="0" dirty="0">
                <a:solidFill>
                  <a:srgbClr val="339966"/>
                </a:solidFill>
                <a:effectLst/>
                <a:latin typeface="隶书" panose="02010509060101010101" pitchFamily="49" charset="-122"/>
                <a:ea typeface="隶书" panose="02010509060101010101" pitchFamily="49" charset="-122"/>
              </a:rPr>
              <a:t>函数的编码方式。</a:t>
            </a:r>
            <a:r>
              <a:rPr lang="zh-CN" altLang="en-US" b="0" i="0" dirty="0">
                <a:solidFill>
                  <a:srgbClr val="444041"/>
                </a:solidFill>
                <a:effectLst/>
                <a:latin typeface="Verdana" panose="020B0604030504040204" pitchFamily="34" charset="0"/>
              </a:rPr>
              <a:t> </a:t>
            </a:r>
            <a:r>
              <a:rPr lang="en-US" altLang="zh-CN" b="0" i="0" dirty="0">
                <a:solidFill>
                  <a:srgbClr val="444041"/>
                </a:solidFill>
                <a:effectLst/>
                <a:latin typeface="Verdana" panose="020B0604030504040204" pitchFamily="34" charset="0"/>
              </a:rPr>
              <a:t>windows10</a:t>
            </a:r>
            <a:r>
              <a:rPr lang="zh-CN" altLang="en-US" b="0" i="0" dirty="0">
                <a:solidFill>
                  <a:srgbClr val="444041"/>
                </a:solidFill>
                <a:effectLst/>
                <a:latin typeface="Verdana" panose="020B0604030504040204" pitchFamily="34" charset="0"/>
              </a:rPr>
              <a:t>大陆区域为简体中文，可在</a:t>
            </a:r>
            <a:r>
              <a:rPr lang="en-US" altLang="zh-CN" b="0" i="0" dirty="0" err="1">
                <a:solidFill>
                  <a:srgbClr val="444041"/>
                </a:solidFill>
                <a:effectLst/>
                <a:latin typeface="Verdana" panose="020B0604030504040204" pitchFamily="34" charset="0"/>
              </a:rPr>
              <a:t>cmd</a:t>
            </a:r>
            <a:r>
              <a:rPr lang="zh-CN" altLang="en-US" b="0" i="0" dirty="0">
                <a:solidFill>
                  <a:srgbClr val="444041"/>
                </a:solidFill>
                <a:effectLst/>
                <a:latin typeface="Verdana" panose="020B0604030504040204" pitchFamily="34" charset="0"/>
              </a:rPr>
              <a:t>命令行输入“</a:t>
            </a:r>
            <a:r>
              <a:rPr lang="en-US" altLang="zh-CN" b="0" i="0" dirty="0" err="1">
                <a:solidFill>
                  <a:srgbClr val="444041"/>
                </a:solidFill>
                <a:effectLst/>
                <a:latin typeface="Verdana" panose="020B0604030504040204" pitchFamily="34" charset="0"/>
              </a:rPr>
              <a:t>chcp</a:t>
            </a:r>
            <a:r>
              <a:rPr lang="en-US" altLang="zh-CN" b="0" i="0" dirty="0">
                <a:solidFill>
                  <a:srgbClr val="444041"/>
                </a:solidFill>
                <a:effectLst/>
                <a:latin typeface="Verdana" panose="020B0604030504040204" pitchFamily="34" charset="0"/>
              </a:rPr>
              <a:t>”</a:t>
            </a:r>
            <a:r>
              <a:rPr lang="zh-CN" altLang="en-US" b="0" i="0" dirty="0">
                <a:solidFill>
                  <a:srgbClr val="444041"/>
                </a:solidFill>
                <a:effectLst/>
                <a:latin typeface="Verdana" panose="020B0604030504040204" pitchFamily="34" charset="0"/>
              </a:rPr>
              <a:t>查看代码页： </a:t>
            </a:r>
            <a:r>
              <a:rPr lang="en-US" altLang="zh-CN" b="0" i="0" dirty="0">
                <a:solidFill>
                  <a:srgbClr val="444041"/>
                </a:solidFill>
                <a:effectLst/>
                <a:latin typeface="Verdana" panose="020B0604030504040204" pitchFamily="34" charset="0"/>
              </a:rPr>
              <a:t>CP936 </a:t>
            </a:r>
            <a:endParaRPr lang="en-US" altLang="zh-CN" sz="1200" dirty="0">
              <a:solidFill>
                <a:srgbClr val="FF0000"/>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14</a:t>
            </a:fld>
            <a:endParaRPr lang="zh-CN" altLang="en-US"/>
          </a:p>
        </p:txBody>
      </p:sp>
    </p:spTree>
    <p:extLst>
      <p:ext uri="{BB962C8B-B14F-4D97-AF65-F5344CB8AC3E}">
        <p14:creationId xmlns:p14="http://schemas.microsoft.com/office/powerpoint/2010/main" val="145059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微软雅黑" panose="020B0503020204020204" pitchFamily="34" charset="-122"/>
                <a:ea typeface="微软雅黑" panose="020B0503020204020204" pitchFamily="34" charset="-122"/>
              </a:rPr>
              <a:t>DMZ</a:t>
            </a:r>
            <a:r>
              <a:rPr lang="zh-CN" altLang="en-US" b="0" i="0" dirty="0">
                <a:effectLst/>
                <a:latin typeface="微软雅黑" panose="020B0503020204020204" pitchFamily="34" charset="-122"/>
                <a:ea typeface="微软雅黑" panose="020B0503020204020204" pitchFamily="34" charset="-122"/>
              </a:rPr>
              <a:t>是英文</a:t>
            </a:r>
            <a:r>
              <a:rPr lang="en-US" altLang="zh-CN" b="0" i="0" dirty="0">
                <a:effectLst/>
                <a:latin typeface="微软雅黑" panose="020B0503020204020204" pitchFamily="34" charset="-122"/>
                <a:ea typeface="微软雅黑" panose="020B0503020204020204" pitchFamily="34" charset="-122"/>
              </a:rPr>
              <a:t>"demilitarized zone"</a:t>
            </a:r>
            <a:r>
              <a:rPr lang="zh-CN" altLang="en-US" b="0" i="0" dirty="0">
                <a:effectLst/>
                <a:latin typeface="微软雅黑" panose="020B0503020204020204" pitchFamily="34" charset="-122"/>
                <a:ea typeface="微软雅黑" panose="020B0503020204020204" pitchFamily="34" charset="-122"/>
              </a:rPr>
              <a:t>的缩写，中文名称为</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隔离区</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，也称</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非军事化区</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它是为了解决安装防火墙后外部网络不能访问内部网络服务器的问题，而设立的一个非安全系统与安全系统之间的缓冲区，这个缓冲区位于企业内部网络和外部网络之间的小网络区域内，在这个小网络区域内可以放置一些必须公开的服务器设施，如企业</a:t>
            </a:r>
            <a:r>
              <a:rPr lang="en-US" altLang="zh-CN" b="0" i="0" dirty="0">
                <a:effectLst/>
                <a:latin typeface="微软雅黑" panose="020B0503020204020204" pitchFamily="34" charset="-122"/>
                <a:ea typeface="微软雅黑" panose="020B0503020204020204" pitchFamily="34" charset="-122"/>
              </a:rPr>
              <a:t>Web</a:t>
            </a:r>
            <a:r>
              <a:rPr lang="zh-CN" altLang="en-US" b="0" i="0" dirty="0">
                <a:effectLst/>
                <a:latin typeface="微软雅黑" panose="020B0503020204020204" pitchFamily="34" charset="-122"/>
                <a:ea typeface="微软雅黑" panose="020B0503020204020204" pitchFamily="34" charset="-122"/>
              </a:rPr>
              <a:t>服务器、</a:t>
            </a:r>
            <a:r>
              <a:rPr lang="en-US" altLang="zh-CN" b="0" i="0" dirty="0">
                <a:effectLst/>
                <a:latin typeface="微软雅黑" panose="020B0503020204020204" pitchFamily="34" charset="-122"/>
                <a:ea typeface="微软雅黑" panose="020B0503020204020204" pitchFamily="34" charset="-122"/>
              </a:rPr>
              <a:t>FTP</a:t>
            </a:r>
            <a:r>
              <a:rPr lang="zh-CN" altLang="en-US" b="0" i="0" dirty="0">
                <a:effectLst/>
                <a:latin typeface="微软雅黑" panose="020B0503020204020204" pitchFamily="34" charset="-122"/>
                <a:ea typeface="微软雅黑" panose="020B0503020204020204" pitchFamily="34" charset="-122"/>
              </a:rPr>
              <a:t>服务器和论坛等。另一方面，通过这样一个</a:t>
            </a:r>
            <a:r>
              <a:rPr lang="en-US" altLang="zh-CN" b="0" i="0" dirty="0">
                <a:effectLst/>
                <a:latin typeface="微软雅黑" panose="020B0503020204020204" pitchFamily="34" charset="-122"/>
                <a:ea typeface="微软雅黑" panose="020B0503020204020204" pitchFamily="34" charset="-122"/>
              </a:rPr>
              <a:t>DMZ</a:t>
            </a:r>
            <a:r>
              <a:rPr lang="zh-CN" altLang="en-US" b="0" i="0" dirty="0">
                <a:effectLst/>
                <a:latin typeface="微软雅黑" panose="020B0503020204020204" pitchFamily="34" charset="-122"/>
                <a:ea typeface="微软雅黑" panose="020B0503020204020204" pitchFamily="34" charset="-122"/>
              </a:rPr>
              <a:t>区域，更加有效地保护了内部网络，因为这种网络部署，比起一般的防火墙方案，对攻击者来说又多了一道关卡。</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25</a:t>
            </a:fld>
            <a:endParaRPr lang="zh-CN" altLang="en-US"/>
          </a:p>
        </p:txBody>
      </p:sp>
    </p:spTree>
    <p:extLst>
      <p:ext uri="{BB962C8B-B14F-4D97-AF65-F5344CB8AC3E}">
        <p14:creationId xmlns:p14="http://schemas.microsoft.com/office/powerpoint/2010/main" val="12846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https://www.cnblogs.com/yyds/p/6563608.html</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35</a:t>
            </a:fld>
            <a:endParaRPr lang="zh-CN" altLang="en-US"/>
          </a:p>
        </p:txBody>
      </p:sp>
    </p:spTree>
    <p:extLst>
      <p:ext uri="{BB962C8B-B14F-4D97-AF65-F5344CB8AC3E}">
        <p14:creationId xmlns:p14="http://schemas.microsoft.com/office/powerpoint/2010/main" val="6615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Verdana" panose="020B0604030504040204" pitchFamily="34" charset="0"/>
              </a:rPr>
              <a:t>将对象转换为可通过网络传输或可以存储到本地磁盘的数据格式（如：</a:t>
            </a:r>
            <a:r>
              <a:rPr lang="en-US" altLang="zh-CN" b="0" i="0" dirty="0">
                <a:solidFill>
                  <a:srgbClr val="000000"/>
                </a:solidFill>
                <a:effectLst/>
                <a:latin typeface="Verdana" panose="020B0604030504040204" pitchFamily="34" charset="0"/>
              </a:rPr>
              <a:t>XML</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JSON</a:t>
            </a:r>
            <a:r>
              <a:rPr lang="zh-CN" altLang="en-US" b="0" i="0" dirty="0">
                <a:solidFill>
                  <a:srgbClr val="000000"/>
                </a:solidFill>
                <a:effectLst/>
                <a:latin typeface="Verdana" panose="020B0604030504040204" pitchFamily="34" charset="0"/>
              </a:rPr>
              <a:t>或特定格式的字节串）的过程称为序列化；反之，则称为反序列化。</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36</a:t>
            </a:fld>
            <a:endParaRPr lang="zh-CN" altLang="en-US"/>
          </a:p>
        </p:txBody>
      </p:sp>
    </p:spTree>
    <p:extLst>
      <p:ext uri="{BB962C8B-B14F-4D97-AF65-F5344CB8AC3E}">
        <p14:creationId xmlns:p14="http://schemas.microsoft.com/office/powerpoint/2010/main" val="359128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Verdana" panose="020B0604030504040204" pitchFamily="34" charset="0"/>
              </a:rPr>
              <a:t>将对象转换为可通过网络传输或可以存储到本地磁盘的数据格式（如：</a:t>
            </a:r>
            <a:r>
              <a:rPr lang="en-US" altLang="zh-CN" b="0" i="0" dirty="0">
                <a:solidFill>
                  <a:srgbClr val="000000"/>
                </a:solidFill>
                <a:effectLst/>
                <a:latin typeface="Verdana" panose="020B0604030504040204" pitchFamily="34" charset="0"/>
              </a:rPr>
              <a:t>XML</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JSON</a:t>
            </a:r>
            <a:r>
              <a:rPr lang="zh-CN" altLang="en-US" b="0" i="0" dirty="0">
                <a:solidFill>
                  <a:srgbClr val="000000"/>
                </a:solidFill>
                <a:effectLst/>
                <a:latin typeface="Verdana" panose="020B0604030504040204" pitchFamily="34" charset="0"/>
              </a:rPr>
              <a:t>或特定格式的字节串）的过程称为序列化；反之，则称为反序列化。</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37</a:t>
            </a:fld>
            <a:endParaRPr lang="zh-CN" altLang="en-US"/>
          </a:p>
        </p:txBody>
      </p:sp>
    </p:spTree>
    <p:extLst>
      <p:ext uri="{BB962C8B-B14F-4D97-AF65-F5344CB8AC3E}">
        <p14:creationId xmlns:p14="http://schemas.microsoft.com/office/powerpoint/2010/main" val="3042108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Gif</a:t>
            </a:r>
            <a:r>
              <a:rPr lang="zh-CN" altLang="en-US" dirty="0"/>
              <a:t>前</a:t>
            </a:r>
            <a:r>
              <a:rPr lang="en-US" altLang="zh-CN" dirty="0"/>
              <a:t>4</a:t>
            </a:r>
            <a:r>
              <a:rPr lang="zh-CN" altLang="en-US" dirty="0"/>
              <a:t>字节 </a:t>
            </a:r>
            <a:r>
              <a:rPr lang="en-US" altLang="zh-CN" dirty="0"/>
              <a:t>GIF8</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59</a:t>
            </a:fld>
            <a:endParaRPr lang="zh-CN" altLang="en-US"/>
          </a:p>
        </p:txBody>
      </p:sp>
    </p:spTree>
    <p:extLst>
      <p:ext uri="{BB962C8B-B14F-4D97-AF65-F5344CB8AC3E}">
        <p14:creationId xmlns:p14="http://schemas.microsoft.com/office/powerpoint/2010/main" val="1624095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7"/>
          <p:cNvSpPr/>
          <p:nvPr userDrawn="1"/>
        </p:nvSpPr>
        <p:spPr>
          <a:xfrm>
            <a:off x="0" y="0"/>
            <a:ext cx="9144000" cy="1125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3"/>
          <p:cNvPicPr>
            <a:picLocks noChangeAspect="1" noChangeArrowheads="1"/>
          </p:cNvPicPr>
          <p:nvPr userDrawn="1"/>
        </p:nvPicPr>
        <p:blipFill>
          <a:blip r:embed="rId2" cstate="print"/>
          <a:srcRect/>
          <a:stretch>
            <a:fillRect/>
          </a:stretch>
        </p:blipFill>
        <p:spPr bwMode="auto">
          <a:xfrm>
            <a:off x="0" y="-12700"/>
            <a:ext cx="9144000" cy="685800"/>
          </a:xfrm>
          <a:prstGeom prst="rect">
            <a:avLst/>
          </a:prstGeom>
          <a:noFill/>
          <a:ln w="9525">
            <a:noFill/>
            <a:miter lim="800000"/>
            <a:headEnd/>
            <a:tailEnd/>
          </a:ln>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12"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
        <p:nvSpPr>
          <p:cNvPr id="13"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4"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37C543DC-16DF-48CF-95C9-8AFFB78A12BE}" type="datetime1">
              <a:rPr lang="zh-CN" altLang="en-US" smtClean="0"/>
              <a:t>2024/11/6</a:t>
            </a:fld>
            <a:endParaRPr lang="zh-CN" altLang="en-US" dirty="0"/>
          </a:p>
        </p:txBody>
      </p:sp>
    </p:spTree>
  </p:cSld>
  <p:clrMapOvr>
    <a:masterClrMapping/>
  </p:clrMapOvr>
  <p:transition spd="slow" advClick="0">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4266"/>
            <a:ext cx="8229600" cy="660930"/>
          </a:xfrm>
        </p:spPr>
        <p:txBody>
          <a:bodyPr bIns="46800" anchor="b">
            <a:normAutofit/>
          </a:bodyPr>
          <a:lstStyle>
            <a:lvl1pPr algn="l">
              <a:defRPr sz="3600" b="1" baseline="0">
                <a:solidFill>
                  <a:schemeClr val="tx1"/>
                </a:solidFill>
                <a:latin typeface="黑体" pitchFamily="2" charset="-122"/>
                <a:ea typeface="黑体" pitchFamily="2" charset="-122"/>
              </a:defRPr>
            </a:lvl1pPr>
          </a:lstStyle>
          <a:p>
            <a:r>
              <a:rPr lang="zh-CN" altLang="en-US" dirty="0"/>
              <a:t>单击此处编辑母版标题样式</a:t>
            </a:r>
          </a:p>
        </p:txBody>
      </p:sp>
      <p:sp>
        <p:nvSpPr>
          <p:cNvPr id="3" name="内容占位符 2"/>
          <p:cNvSpPr>
            <a:spLocks noGrp="1"/>
          </p:cNvSpPr>
          <p:nvPr>
            <p:ph idx="1"/>
          </p:nvPr>
        </p:nvSpPr>
        <p:spPr>
          <a:xfrm>
            <a:off x="457200" y="1414845"/>
            <a:ext cx="8229600" cy="467845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3EEC5C7F-9854-475C-AC43-14E0B990A8B1}" type="datetime1">
              <a:rPr lang="zh-CN" altLang="en-US" smtClean="0"/>
              <a:t>2024/11/6</a:t>
            </a:fld>
            <a:endParaRPr lang="zh-CN" altLang="en-US" dirty="0"/>
          </a:p>
        </p:txBody>
      </p:sp>
      <p:sp>
        <p:nvSpPr>
          <p:cNvPr id="8"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9"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9" name="灯片编号占位符 5"/>
          <p:cNvSpPr>
            <a:spLocks noGrp="1"/>
          </p:cNvSpPr>
          <p:nvPr>
            <p:ph type="sldNum" sz="quarter" idx="4"/>
          </p:nvPr>
        </p:nvSpPr>
        <p:spPr>
          <a:xfrm>
            <a:off x="6588224" y="6561732"/>
            <a:ext cx="2133600" cy="296268"/>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
        <p:nvSpPr>
          <p:cNvPr id="10"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B641D3A0-9C34-4299-AEEE-9C8B42757B47}" type="datetime1">
              <a:rPr lang="zh-CN" altLang="en-US" smtClean="0"/>
              <a:t>2024/11/6</a:t>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Tree>
  </p:cSld>
  <p:clrMapOvr>
    <a:masterClrMapping/>
  </p:clrMapOvr>
  <p:transition spd="slow" advClick="0">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0CB6151D-9ABA-47F0-8B12-F668409623D1}" type="datetime1">
              <a:rPr lang="zh-CN" altLang="en-US" smtClean="0"/>
              <a:t>2024/11/6</a:t>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p>
        </p:txBody>
      </p:sp>
      <p:sp>
        <p:nvSpPr>
          <p:cNvPr id="10" name="灯片编号占位符 5"/>
          <p:cNvSpPr>
            <a:spLocks noGrp="1"/>
          </p:cNvSpPr>
          <p:nvPr>
            <p:ph type="sldNum" sz="quarter" idx="4"/>
          </p:nvPr>
        </p:nvSpPr>
        <p:spPr>
          <a:xfrm>
            <a:off x="6588224" y="6525344"/>
            <a:ext cx="2133600" cy="357854"/>
          </a:xfrm>
          <a:prstGeom prst="rect">
            <a:avLst/>
          </a:prstGeom>
        </p:spPr>
        <p:txBody>
          <a:bodyPr vert="horz" lIns="91440" tIns="45720" rIns="91440" bIns="45720" rtlCol="0" anchor="ctr"/>
          <a:lstStyle>
            <a:lvl1pPr algn="r" fontAlgn="auto">
              <a:spcBef>
                <a:spcPts val="0"/>
              </a:spcBef>
              <a:spcAft>
                <a:spcPts val="0"/>
              </a:spcAft>
              <a:defRPr sz="1200" baseline="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27E7B098-0742-4CD3-A91D-4A0DAF50A28D}" type="datetime1">
              <a:rPr lang="zh-CN" altLang="en-US" smtClean="0"/>
              <a:t>2024/11/6</a:t>
            </a:fld>
            <a:endParaRPr lang="zh-CN" altLang="en-US" dirty="0"/>
          </a:p>
        </p:txBody>
      </p:sp>
      <p:sp>
        <p:nvSpPr>
          <p:cNvPr id="11" name="页脚占位符 4"/>
          <p:cNvSpPr>
            <a:spLocks noGrp="1"/>
          </p:cNvSpPr>
          <p:nvPr>
            <p:ph type="ftr" sz="quarter" idx="11"/>
          </p:nvPr>
        </p:nvSpPr>
        <p:spPr>
          <a:xfrm>
            <a:off x="2915816" y="6525344"/>
            <a:ext cx="3456384" cy="328825"/>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2" name="灯片编号占位符 5"/>
          <p:cNvSpPr>
            <a:spLocks noGrp="1"/>
          </p:cNvSpPr>
          <p:nvPr>
            <p:ph type="sldNum" sz="quarter" idx="12"/>
          </p:nvPr>
        </p:nvSpPr>
        <p:spPr>
          <a:xfrm>
            <a:off x="6660232" y="6525344"/>
            <a:ext cx="2133600" cy="299797"/>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日期占位符 3"/>
          <p:cNvSpPr>
            <a:spLocks noGrp="1"/>
          </p:cNvSpPr>
          <p:nvPr>
            <p:ph type="dt" sz="half" idx="10"/>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45CF1A08-4265-4F5C-850F-90CA889EAC45}" type="datetime1">
              <a:rPr lang="zh-CN" altLang="en-US" smtClean="0"/>
              <a:t>2024/11/6</a:t>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3"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E12F89C6-4D22-4049-948A-1475B3B94D16}" type="datetime1">
              <a:rPr lang="zh-CN" altLang="en-US" smtClean="0"/>
              <a:t>2024/11/6</a:t>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p>
        </p:txBody>
      </p:sp>
      <p:sp>
        <p:nvSpPr>
          <p:cNvPr id="10" name="灯片编号占位符 5"/>
          <p:cNvSpPr>
            <a:spLocks noGrp="1"/>
          </p:cNvSpPr>
          <p:nvPr>
            <p:ph type="sldNum" sz="quarter" idx="4"/>
          </p:nvPr>
        </p:nvSpPr>
        <p:spPr>
          <a:xfrm>
            <a:off x="6588224" y="6525344"/>
            <a:ext cx="2133600" cy="314311"/>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395536" y="6525344"/>
            <a:ext cx="2133600" cy="314311"/>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8E111B1E-6835-46AA-A5EC-F7D7B808C2C5}" type="datetime1">
              <a:rPr lang="zh-CN" altLang="en-US" smtClean="0"/>
              <a:t>2024/11/6</a:t>
            </a:fld>
            <a:endParaRPr lang="zh-CN" altLang="en-US" dirty="0"/>
          </a:p>
        </p:txBody>
      </p:sp>
      <p:sp>
        <p:nvSpPr>
          <p:cNvPr id="8" name="页脚占位符 4"/>
          <p:cNvSpPr>
            <a:spLocks noGrp="1"/>
          </p:cNvSpPr>
          <p:nvPr>
            <p:ph type="ftr" sz="quarter" idx="3"/>
          </p:nvPr>
        </p:nvSpPr>
        <p:spPr>
          <a:xfrm>
            <a:off x="2843808" y="6525344"/>
            <a:ext cx="3456384" cy="300360"/>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a:t>特征选择研究</a:t>
            </a:r>
            <a:endParaRPr lang="zh-CN" altLang="en-US" dirty="0"/>
          </a:p>
        </p:txBody>
      </p:sp>
      <p:sp>
        <p:nvSpPr>
          <p:cNvPr id="9" name="灯片编号占位符 5"/>
          <p:cNvSpPr>
            <a:spLocks noGrp="1"/>
          </p:cNvSpPr>
          <p:nvPr>
            <p:ph type="sldNum" sz="quarter" idx="4"/>
          </p:nvPr>
        </p:nvSpPr>
        <p:spPr>
          <a:xfrm>
            <a:off x="6660232" y="6525344"/>
            <a:ext cx="2133600" cy="332656"/>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6350"/>
            <a:ext cx="9144000" cy="935038"/>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7" name="文本占位符 2"/>
          <p:cNvSpPr>
            <a:spLocks noGrp="1"/>
          </p:cNvSpPr>
          <p:nvPr>
            <p:ph type="body" idx="1"/>
          </p:nvPr>
        </p:nvSpPr>
        <p:spPr bwMode="auto">
          <a:xfrm>
            <a:off x="468313" y="1125538"/>
            <a:ext cx="8229600" cy="4895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31" name="图片 2"/>
          <p:cNvPicPr>
            <a:picLocks noChangeAspect="1"/>
          </p:cNvPicPr>
          <p:nvPr userDrawn="1"/>
        </p:nvPicPr>
        <p:blipFill>
          <a:blip r:embed="rId10" cstate="print"/>
          <a:srcRect/>
          <a:stretch>
            <a:fillRect/>
          </a:stretch>
        </p:blipFill>
        <p:spPr bwMode="auto">
          <a:xfrm>
            <a:off x="0" y="6580188"/>
            <a:ext cx="9144000" cy="300037"/>
          </a:xfrm>
          <a:prstGeom prst="rect">
            <a:avLst/>
          </a:prstGeom>
          <a:noFill/>
          <a:ln w="9525">
            <a:noFill/>
            <a:miter lim="800000"/>
            <a:headEnd/>
            <a:tailEnd/>
          </a:ln>
        </p:spPr>
      </p:pic>
      <p:sp>
        <p:nvSpPr>
          <p:cNvPr id="11" name="矩形 10"/>
          <p:cNvSpPr/>
          <p:nvPr userDrawn="1"/>
        </p:nvSpPr>
        <p:spPr>
          <a:xfrm>
            <a:off x="468313" y="0"/>
            <a:ext cx="8675687"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1034" name="标题占位符 1"/>
          <p:cNvSpPr>
            <a:spLocks noGrp="1"/>
          </p:cNvSpPr>
          <p:nvPr>
            <p:ph type="title"/>
          </p:nvPr>
        </p:nvSpPr>
        <p:spPr bwMode="auto">
          <a:xfrm>
            <a:off x="457200" y="146050"/>
            <a:ext cx="8229600" cy="777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pic>
        <p:nvPicPr>
          <p:cNvPr id="2" name="图片 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380312" y="131146"/>
            <a:ext cx="1590708" cy="684000"/>
          </a:xfrm>
          <a:prstGeom prst="rect">
            <a:avLst/>
          </a:prstGeom>
        </p:spPr>
      </p:pic>
      <p:sp>
        <p:nvSpPr>
          <p:cNvPr id="12" name="矩形 11"/>
          <p:cNvSpPr/>
          <p:nvPr userDrawn="1"/>
        </p:nvSpPr>
        <p:spPr>
          <a:xfrm>
            <a:off x="6730774" y="15114"/>
            <a:ext cx="2398712" cy="78905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48C49790-A261-49A7-9FF3-7DC7F349EF8E}" type="datetime1">
              <a:rPr lang="zh-CN" altLang="en-US" smtClean="0"/>
              <a:t>2024/11/6</a:t>
            </a:fld>
            <a:endParaRPr lang="zh-CN" altLang="en-US" dirty="0"/>
          </a:p>
        </p:txBody>
      </p:sp>
      <p:sp>
        <p:nvSpPr>
          <p:cNvPr id="14"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5"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59" r:id="rId3"/>
    <p:sldLayoutId id="2147483658" r:id="rId4"/>
    <p:sldLayoutId id="2147483657" r:id="rId5"/>
    <p:sldLayoutId id="2147483654" r:id="rId6"/>
    <p:sldLayoutId id="2147483653" r:id="rId7"/>
    <p:sldLayoutId id="2147483651" r:id="rId8"/>
  </p:sldLayoutIdLst>
  <p:transition spd="slow" advClick="0">
    <p:pull dir="d"/>
  </p:transition>
  <p:hf hdr="0" ftr="0" dt="0"/>
  <p:txStyles>
    <p:titleStyle>
      <a:lvl1pPr algn="l" rtl="0" fontAlgn="base">
        <a:spcBef>
          <a:spcPct val="0"/>
        </a:spcBef>
        <a:spcAft>
          <a:spcPct val="0"/>
        </a:spcAft>
        <a:defRPr sz="3600" b="1" kern="1200" baseline="0">
          <a:solidFill>
            <a:schemeClr val="tx1"/>
          </a:solidFill>
          <a:latin typeface="Times New Roman" pitchFamily="18" charset="0"/>
          <a:ea typeface="黑体" pitchFamily="49"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hyperlink" Target="https://www.fortinet.com/cn/resources/cyberglossary/network-traffic" TargetMode="External"/><Relationship Id="rId2" Type="http://schemas.openxmlformats.org/officeDocument/2006/relationships/hyperlink" Target="https://www.fortinet.com/resources/cyberglossary/hardware-firewalls-better-than-software" TargetMode="Externa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slide" Target="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slide" Target="slide19.xml"/><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jpe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cnblogs.com/yyds/p/6563608.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gif"/><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5279" y="43542"/>
            <a:ext cx="1423266" cy="612000"/>
          </a:xfrm>
          <a:prstGeom prst="rect">
            <a:avLst/>
          </a:prstGeom>
        </p:spPr>
      </p:pic>
      <p:sp>
        <p:nvSpPr>
          <p:cNvPr id="7" name="矩形 6"/>
          <p:cNvSpPr/>
          <p:nvPr/>
        </p:nvSpPr>
        <p:spPr>
          <a:xfrm>
            <a:off x="971600" y="1052736"/>
            <a:ext cx="7560840" cy="6032421"/>
          </a:xfrm>
          <a:prstGeom prst="rect">
            <a:avLst/>
          </a:prstGeom>
        </p:spPr>
        <p:txBody>
          <a:bodyPr wrap="square">
            <a:spAutoFit/>
          </a:bodyPr>
          <a:lstStyle/>
          <a:p>
            <a:pPr algn="ctr" eaLnBrk="1" hangingPunct="1">
              <a:buFont typeface="Wingdings" panose="05000000000000000000" pitchFamily="2" charset="2"/>
              <a:buNone/>
            </a:pPr>
            <a:r>
              <a:rPr lang="en-US" altLang="zh-CN" sz="3600" b="1" dirty="0">
                <a:latin typeface="Comic Sans MS" panose="030F0702030302020204" pitchFamily="66" charset="0"/>
              </a:rPr>
              <a:t>Python</a:t>
            </a:r>
            <a:r>
              <a:rPr lang="zh-CN" altLang="en-US" sz="3600" b="1" dirty="0">
                <a:latin typeface="Comic Sans MS" panose="030F0702030302020204" pitchFamily="66" charset="0"/>
              </a:rPr>
              <a:t>语言与系统设计</a:t>
            </a:r>
          </a:p>
          <a:p>
            <a:pPr algn="ctr" eaLnBrk="1" hangingPunct="1">
              <a:buFont typeface="Wingdings" panose="05000000000000000000" pitchFamily="2" charset="2"/>
              <a:buNone/>
            </a:pPr>
            <a:r>
              <a:rPr lang="zh-CN" altLang="en-US" sz="1400" b="1" dirty="0">
                <a:latin typeface="Comic Sans MS" panose="030F0702030302020204" pitchFamily="66" charset="0"/>
              </a:rPr>
              <a:t>（文件操作与应用）</a:t>
            </a:r>
          </a:p>
          <a:p>
            <a:pPr algn="ctr" eaLnBrk="1" hangingPunct="1">
              <a:buFont typeface="Wingdings" panose="05000000000000000000" pitchFamily="2" charset="2"/>
              <a:buNone/>
            </a:pPr>
            <a:r>
              <a:rPr lang="en-US" altLang="zh-CN" sz="3200" dirty="0">
                <a:latin typeface="Comic Sans MS" panose="030F0702030302020204" pitchFamily="66" charset="0"/>
                <a:ea typeface="MS PMincho" panose="02020600040205080304" pitchFamily="18" charset="-128"/>
              </a:rPr>
              <a:t> </a:t>
            </a:r>
            <a:r>
              <a:rPr lang="en-US" altLang="zh-CN" sz="3200" b="1" dirty="0">
                <a:solidFill>
                  <a:schemeClr val="tx2"/>
                </a:solidFill>
                <a:latin typeface="Garamond" panose="02020404030301010803" pitchFamily="18" charset="0"/>
                <a:ea typeface="方正舒体" panose="02010601030101010101" pitchFamily="2" charset="-122"/>
              </a:rPr>
              <a:t>Python Language &amp; System Design</a:t>
            </a:r>
          </a:p>
          <a:p>
            <a:pPr algn="ctr" eaLnBrk="1" hangingPunct="1">
              <a:buFont typeface="Wingdings" panose="05000000000000000000" pitchFamily="2" charset="2"/>
              <a:buNone/>
            </a:pPr>
            <a:endParaRPr lang="en-US" altLang="zh-CN" sz="4000" b="1" dirty="0">
              <a:solidFill>
                <a:schemeClr val="tx2"/>
              </a:solidFill>
              <a:latin typeface="Garamond" panose="02020404030301010803" pitchFamily="18" charset="0"/>
              <a:ea typeface="方正舒体" panose="02010601030101010101" pitchFamily="2" charset="-122"/>
            </a:endParaRPr>
          </a:p>
          <a:p>
            <a:pPr algn="ctr" eaLnBrk="1" hangingPunct="1">
              <a:buFont typeface="Wingdings" panose="05000000000000000000" pitchFamily="2" charset="2"/>
              <a:buNone/>
            </a:pPr>
            <a:r>
              <a:rPr lang="zh-CN" altLang="en-US" sz="3200" b="1" dirty="0">
                <a:solidFill>
                  <a:srgbClr val="FF0000"/>
                </a:solidFill>
                <a:latin typeface="Comic Sans MS" panose="030F0702030302020204" pitchFamily="66" charset="0"/>
              </a:rPr>
              <a:t>第</a:t>
            </a:r>
            <a:r>
              <a:rPr lang="en-US" altLang="zh-CN" sz="3200" b="1" dirty="0">
                <a:solidFill>
                  <a:srgbClr val="FF0000"/>
                </a:solidFill>
                <a:latin typeface="Comic Sans MS" panose="030F0702030302020204" pitchFamily="66" charset="0"/>
              </a:rPr>
              <a:t>7</a:t>
            </a:r>
            <a:r>
              <a:rPr lang="zh-CN" altLang="en-US" sz="3200" b="1" dirty="0">
                <a:solidFill>
                  <a:srgbClr val="FF0000"/>
                </a:solidFill>
                <a:latin typeface="Comic Sans MS" panose="030F0702030302020204" pitchFamily="66" charset="0"/>
              </a:rPr>
              <a:t>章 文件操作与应用</a:t>
            </a:r>
            <a:endParaRPr lang="en-US" altLang="zh-CN" sz="3200" b="1" dirty="0">
              <a:solidFill>
                <a:srgbClr val="FF0000"/>
              </a:solidFill>
              <a:latin typeface="Comic Sans MS" panose="030F0702030302020204" pitchFamily="66" charset="0"/>
            </a:endParaRPr>
          </a:p>
          <a:p>
            <a:pPr algn="ctr" eaLnBrk="1" hangingPunct="1">
              <a:buFont typeface="Wingdings" panose="05000000000000000000" pitchFamily="2" charset="2"/>
              <a:buNone/>
            </a:pPr>
            <a:r>
              <a:rPr lang="en-US" altLang="zh-CN" sz="3200" b="1" dirty="0">
                <a:solidFill>
                  <a:srgbClr val="FF0000"/>
                </a:solidFill>
                <a:latin typeface="Comic Sans MS" panose="030F0702030302020204" pitchFamily="66" charset="0"/>
              </a:rPr>
              <a:t>(File Operation &amp; Applications)</a:t>
            </a:r>
          </a:p>
          <a:p>
            <a:pPr algn="ctr"/>
            <a:r>
              <a:rPr lang="zh-CN" altLang="en-US" sz="3200" b="1" dirty="0">
                <a:solidFill>
                  <a:srgbClr val="FF0000"/>
                </a:solidFill>
                <a:latin typeface="Comic Sans MS" panose="030F0702030302020204" pitchFamily="66" charset="0"/>
              </a:rPr>
              <a:t>课程思政</a:t>
            </a:r>
            <a:endParaRPr lang="en-US" altLang="zh-CN" sz="3200" b="1" dirty="0">
              <a:solidFill>
                <a:srgbClr val="FF0000"/>
              </a:solidFill>
              <a:latin typeface="Comic Sans MS" panose="030F0702030302020204" pitchFamily="66" charset="0"/>
            </a:endParaRPr>
          </a:p>
          <a:p>
            <a:pPr algn="ctr" eaLnBrk="1" hangingPunct="1">
              <a:buFont typeface="Wingdings" panose="05000000000000000000" pitchFamily="2" charset="2"/>
              <a:buNone/>
            </a:pPr>
            <a:endParaRPr lang="zh-CN" altLang="en-US"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Python</a:t>
            </a:r>
            <a:r>
              <a:rPr lang="zh-CN" altLang="en-US" sz="2600" b="1" dirty="0">
                <a:solidFill>
                  <a:schemeClr val="tx2"/>
                </a:solidFill>
                <a:latin typeface="宋体" panose="02010600030101010101" pitchFamily="2" charset="-122"/>
              </a:rPr>
              <a:t>语言与系统设计课程组</a:t>
            </a: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rgbClr val="0000FF"/>
                </a:solidFill>
                <a:latin typeface="宋体" panose="02010600030101010101" pitchFamily="2" charset="-122"/>
              </a:rPr>
              <a:t> 主讲：马学森</a:t>
            </a:r>
            <a:endParaRPr lang="en-US" altLang="zh-CN" sz="2600" b="1" dirty="0">
              <a:solidFill>
                <a:srgbClr val="0000FF"/>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rgbClr val="0000FF"/>
                </a:solidFill>
                <a:latin typeface="宋体" panose="02010600030101010101" pitchFamily="2" charset="-122"/>
              </a:rPr>
              <a:t> </a:t>
            </a:r>
            <a:endParaRPr lang="en-US" altLang="zh-CN" sz="2600" b="1" dirty="0">
              <a:solidFill>
                <a:srgbClr val="0000FF"/>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200" b="1" dirty="0">
                <a:latin typeface="宋体" panose="02010600030101010101" pitchFamily="2" charset="-122"/>
              </a:rPr>
              <a:t>2022</a:t>
            </a:r>
            <a:r>
              <a:rPr lang="zh-CN" altLang="en-US" sz="2200" b="1" dirty="0">
                <a:latin typeface="宋体" panose="02010600030101010101" pitchFamily="2" charset="-122"/>
              </a:rPr>
              <a:t>级计算机</a:t>
            </a:r>
            <a:r>
              <a:rPr lang="en-US" altLang="zh-CN" sz="2200" b="1" dirty="0">
                <a:latin typeface="宋体" panose="02010600030101010101" pitchFamily="2" charset="-122"/>
              </a:rPr>
              <a:t>1-5</a:t>
            </a:r>
            <a:r>
              <a:rPr lang="zh-CN" altLang="en-US" sz="2200" b="1" dirty="0">
                <a:latin typeface="宋体" panose="02010600030101010101" pitchFamily="2" charset="-122"/>
              </a:rPr>
              <a:t>班 物联网</a:t>
            </a:r>
            <a:r>
              <a:rPr lang="en-US" altLang="zh-CN" sz="2200" b="1" dirty="0">
                <a:latin typeface="宋体" panose="02010600030101010101" pitchFamily="2" charset="-122"/>
              </a:rPr>
              <a:t>1-2</a:t>
            </a:r>
            <a:r>
              <a:rPr lang="zh-CN" altLang="en-US" sz="2200" b="1" dirty="0">
                <a:latin typeface="宋体" panose="02010600030101010101" pitchFamily="2" charset="-122"/>
              </a:rPr>
              <a:t>班</a:t>
            </a:r>
            <a:endParaRPr lang="en-US" altLang="zh-CN" sz="2200" b="1" dirty="0">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chemeClr val="tx2"/>
                </a:solidFill>
                <a:latin typeface="宋体" panose="02010600030101010101" pitchFamily="2" charset="-122"/>
              </a:rPr>
              <a:t> </a:t>
            </a:r>
          </a:p>
          <a:p>
            <a:pPr algn="ctr">
              <a:lnSpc>
                <a:spcPts val="2000"/>
              </a:lnSpc>
            </a:pPr>
            <a:r>
              <a:rPr lang="zh-CN" altLang="en-US" sz="2600" b="1" dirty="0">
                <a:solidFill>
                  <a:schemeClr val="tx2"/>
                </a:solidFill>
                <a:latin typeface="宋体" panose="02010600030101010101" pitchFamily="2" charset="-122"/>
              </a:rPr>
              <a:t>合肥工业大学 计算机与信息学院  </a:t>
            </a: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 </a:t>
            </a:r>
            <a:endParaRPr lang="zh-CN" altLang="en-US" sz="2600" b="1" dirty="0">
              <a:solidFill>
                <a:schemeClr val="tx2"/>
              </a:solidFill>
              <a:latin typeface="宋体" panose="02010600030101010101" pitchFamily="2" charset="-122"/>
            </a:endParaRPr>
          </a:p>
        </p:txBody>
      </p:sp>
      <p:pic>
        <p:nvPicPr>
          <p:cNvPr id="10" name="图片 307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304" y="3933056"/>
            <a:ext cx="2049462"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515">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占位符 22530"/>
          <p:cNvSpPr>
            <a:spLocks noGrp="1"/>
          </p:cNvSpPr>
          <p:nvPr>
            <p:ph idx="1"/>
          </p:nvPr>
        </p:nvSpPr>
        <p:spPr>
          <a:xfrm>
            <a:off x="323528" y="980728"/>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n"/>
            </a:pPr>
            <a:r>
              <a:rPr lang="zh-CN" altLang="en-US" sz="2400" dirty="0"/>
              <a:t>文件打开方式</a:t>
            </a:r>
          </a:p>
        </p:txBody>
      </p:sp>
      <p:graphicFrame>
        <p:nvGraphicFramePr>
          <p:cNvPr id="2" name="表格 -1"/>
          <p:cNvGraphicFramePr/>
          <p:nvPr>
            <p:extLst>
              <p:ext uri="{D42A27DB-BD31-4B8C-83A1-F6EECF244321}">
                <p14:modId xmlns:p14="http://schemas.microsoft.com/office/powerpoint/2010/main" val="1445057084"/>
              </p:ext>
            </p:extLst>
          </p:nvPr>
        </p:nvGraphicFramePr>
        <p:xfrm>
          <a:off x="1760850" y="1484784"/>
          <a:ext cx="5354955" cy="1983740"/>
        </p:xfrm>
        <a:graphic>
          <a:graphicData uri="http://schemas.openxmlformats.org/drawingml/2006/table">
            <a:tbl>
              <a:tblPr firstRow="1" bandRow="1">
                <a:tableStyleId>{5940675A-B579-460E-94D1-54222C63F5DA}</a:tableStyleId>
              </a:tblPr>
              <a:tblGrid>
                <a:gridCol w="666115">
                  <a:extLst>
                    <a:ext uri="{9D8B030D-6E8A-4147-A177-3AD203B41FA5}">
                      <a16:colId xmlns:a16="http://schemas.microsoft.com/office/drawing/2014/main" val="20000"/>
                    </a:ext>
                  </a:extLst>
                </a:gridCol>
                <a:gridCol w="4688840">
                  <a:extLst>
                    <a:ext uri="{9D8B030D-6E8A-4147-A177-3AD203B41FA5}">
                      <a16:colId xmlns:a16="http://schemas.microsoft.com/office/drawing/2014/main" val="20001"/>
                    </a:ext>
                  </a:extLst>
                </a:gridCol>
              </a:tblGrid>
              <a:tr h="274320">
                <a:tc>
                  <a:txBody>
                    <a:bodyPr/>
                    <a:lstStyle/>
                    <a:p>
                      <a:pPr marL="0" indent="0" algn="ctr">
                        <a:buNone/>
                      </a:pPr>
                      <a:r>
                        <a:rPr lang="zh-CN" altLang="en-US" sz="1350" b="1" u="none">
                          <a:ln>
                            <a:noFill/>
                          </a:ln>
                          <a:latin typeface="宋体" panose="02010600030101010101" pitchFamily="2" charset="-122"/>
                          <a:ea typeface="宋体" panose="02010600030101010101" pitchFamily="2" charset="-122"/>
                          <a:cs typeface="宋体" panose="02010600030101010101" pitchFamily="2" charset="-122"/>
                        </a:rPr>
                        <a:t>模式</a:t>
                      </a:r>
                    </a:p>
                  </a:txBody>
                  <a:tcPr marL="0"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ctr">
                        <a:buNone/>
                      </a:pPr>
                      <a:r>
                        <a:rPr lang="zh-CN" altLang="en-US" sz="1350" b="1" u="none" dirty="0">
                          <a:ln>
                            <a:noFill/>
                          </a:ln>
                          <a:latin typeface="宋体" panose="02010600030101010101" pitchFamily="2" charset="-122"/>
                          <a:ea typeface="宋体" panose="02010600030101010101" pitchFamily="2" charset="-122"/>
                          <a:cs typeface="宋体" panose="02010600030101010101" pitchFamily="2" charset="-122"/>
                        </a:rPr>
                        <a:t>说明</a:t>
                      </a:r>
                    </a:p>
                  </a:txBody>
                  <a:tcPr marL="0"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43840">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r</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读模式（</a:t>
                      </a:r>
                      <a:r>
                        <a:rPr lang="zh-CN" altLang="en-US" sz="1350" b="0" u="none">
                          <a:ln>
                            <a:noFill/>
                          </a:ln>
                          <a:solidFill>
                            <a:srgbClr val="FF0000"/>
                          </a:solidFill>
                          <a:latin typeface="宋体" panose="02010600030101010101" pitchFamily="2" charset="-122"/>
                          <a:ea typeface="宋体" panose="02010600030101010101" pitchFamily="2" charset="-122"/>
                          <a:cs typeface="宋体" panose="02010600030101010101" pitchFamily="2" charset="-122"/>
                        </a:rPr>
                        <a:t>默认模式</a:t>
                      </a: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，可省略），如果文件不存在则抛出异常</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w</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写模式，如果文件已存在，先清空原有内容</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x</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写模式，创建新文件，如果文件已存在则抛出异常</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43840">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a</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追加模式，不覆盖文件中原有内容</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b</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二进制模式（可与其他模式组合使用）</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43840">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t</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文本模式（</a:t>
                      </a:r>
                      <a:r>
                        <a:rPr lang="zh-CN" altLang="en-US" sz="1350" b="0" u="none">
                          <a:ln>
                            <a:noFill/>
                          </a:ln>
                          <a:solidFill>
                            <a:srgbClr val="FF0000"/>
                          </a:solidFill>
                          <a:latin typeface="宋体" panose="02010600030101010101" pitchFamily="2" charset="-122"/>
                          <a:ea typeface="宋体" panose="02010600030101010101" pitchFamily="2" charset="-122"/>
                          <a:cs typeface="宋体" panose="02010600030101010101" pitchFamily="2" charset="-122"/>
                        </a:rPr>
                        <a:t>默认模式</a:t>
                      </a: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，可省略）</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dirty="0">
                          <a:ln>
                            <a:noFill/>
                          </a:ln>
                          <a:latin typeface="宋体" panose="02010600030101010101" pitchFamily="2" charset="-122"/>
                          <a:ea typeface="宋体" panose="02010600030101010101" pitchFamily="2" charset="-122"/>
                          <a:cs typeface="宋体" panose="02010600030101010101" pitchFamily="2" charset="-122"/>
                        </a:rPr>
                        <a:t>读、写模式（可与其他模式组合使用）</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 name="Content Placeholder 2"/>
          <p:cNvSpPr txBox="1">
            <a:spLocks/>
          </p:cNvSpPr>
          <p:nvPr/>
        </p:nvSpPr>
        <p:spPr bwMode="auto">
          <a:xfrm>
            <a:off x="539552" y="3624347"/>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n"/>
            </a:pPr>
            <a:r>
              <a:rPr lang="zh-CN" altLang="en-US" sz="2400" dirty="0"/>
              <a:t>文件对象常用属性</a:t>
            </a:r>
          </a:p>
        </p:txBody>
      </p:sp>
      <p:graphicFrame>
        <p:nvGraphicFramePr>
          <p:cNvPr id="7" name="Table -1"/>
          <p:cNvGraphicFramePr/>
          <p:nvPr>
            <p:extLst>
              <p:ext uri="{D42A27DB-BD31-4B8C-83A1-F6EECF244321}">
                <p14:modId xmlns:p14="http://schemas.microsoft.com/office/powerpoint/2010/main" val="3406664042"/>
              </p:ext>
            </p:extLst>
          </p:nvPr>
        </p:nvGraphicFramePr>
        <p:xfrm>
          <a:off x="1760850" y="4260483"/>
          <a:ext cx="5354955" cy="1851660"/>
        </p:xfrm>
        <a:graphic>
          <a:graphicData uri="http://schemas.openxmlformats.org/drawingml/2006/table">
            <a:tbl>
              <a:tblPr firstRow="1" bandRow="1">
                <a:tableStyleId>{5940675A-B579-460E-94D1-54222C63F5DA}</a:tableStyleId>
              </a:tblPr>
              <a:tblGrid>
                <a:gridCol w="899160">
                  <a:extLst>
                    <a:ext uri="{9D8B030D-6E8A-4147-A177-3AD203B41FA5}">
                      <a16:colId xmlns:a16="http://schemas.microsoft.com/office/drawing/2014/main" val="20000"/>
                    </a:ext>
                  </a:extLst>
                </a:gridCol>
                <a:gridCol w="4455795">
                  <a:extLst>
                    <a:ext uri="{9D8B030D-6E8A-4147-A177-3AD203B41FA5}">
                      <a16:colId xmlns:a16="http://schemas.microsoft.com/office/drawing/2014/main" val="20001"/>
                    </a:ext>
                  </a:extLst>
                </a:gridCol>
              </a:tblGrid>
              <a:tr h="30861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属性</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buffer</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返回当前文件的缓冲区对象</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closed</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判断文件是否关闭，若文件已关闭则返回</a:t>
                      </a:r>
                      <a:r>
                        <a:rPr lang="en-US" altLang="zh-CN" sz="1350" b="0" u="none">
                          <a:latin typeface="宋体" panose="02010600030101010101" pitchFamily="2" charset="-122"/>
                          <a:ea typeface="宋体" panose="02010600030101010101" pitchFamily="2" charset="-122"/>
                          <a:cs typeface="宋体" panose="02010600030101010101" pitchFamily="2" charset="-122"/>
                        </a:rPr>
                        <a:t>True</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fileno</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文件号，一般不需要太关心这个数字</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mode</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返回文件的打开模式</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name</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返回文件的名称</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8" name="组合 114"/>
          <p:cNvGrpSpPr/>
          <p:nvPr/>
        </p:nvGrpSpPr>
        <p:grpSpPr>
          <a:xfrm>
            <a:off x="147160" y="121967"/>
            <a:ext cx="6225040" cy="662730"/>
            <a:chOff x="511108" y="3380765"/>
            <a:chExt cx="6225040" cy="662730"/>
          </a:xfrm>
        </p:grpSpPr>
        <p:grpSp>
          <p:nvGrpSpPr>
            <p:cNvPr id="9" name="组合 105"/>
            <p:cNvGrpSpPr/>
            <p:nvPr/>
          </p:nvGrpSpPr>
          <p:grpSpPr>
            <a:xfrm>
              <a:off x="511108" y="3380765"/>
              <a:ext cx="6225040" cy="662730"/>
              <a:chOff x="511108" y="3380765"/>
              <a:chExt cx="6225040" cy="662730"/>
            </a:xfrm>
          </p:grpSpPr>
          <p:sp>
            <p:nvSpPr>
              <p:cNvPr id="11"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10" name="图片 9" descr="12.jpg"/>
            <p:cNvPicPr>
              <a:picLocks noChangeAspect="1"/>
            </p:cNvPicPr>
            <p:nvPr/>
          </p:nvPicPr>
          <p:blipFill>
            <a:blip r:embed="rId2"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440770470"/>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Content Placeholder 2"/>
          <p:cNvSpPr>
            <a:spLocks noGrp="1"/>
          </p:cNvSpPr>
          <p:nvPr>
            <p:ph idx="1"/>
          </p:nvPr>
        </p:nvSpPr>
        <p:spPr>
          <a:xfrm>
            <a:off x="539552" y="1001949"/>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zh-CN" altLang="en-US" sz="2400" b="1" dirty="0"/>
              <a:t>文件对象常用方法</a:t>
            </a:r>
          </a:p>
        </p:txBody>
      </p:sp>
      <p:graphicFrame>
        <p:nvGraphicFramePr>
          <p:cNvPr id="2" name="Table -1"/>
          <p:cNvGraphicFramePr/>
          <p:nvPr>
            <p:extLst>
              <p:ext uri="{D42A27DB-BD31-4B8C-83A1-F6EECF244321}">
                <p14:modId xmlns:p14="http://schemas.microsoft.com/office/powerpoint/2010/main" val="2727904751"/>
              </p:ext>
            </p:extLst>
          </p:nvPr>
        </p:nvGraphicFramePr>
        <p:xfrm>
          <a:off x="539552" y="1628800"/>
          <a:ext cx="8229600" cy="4464495"/>
        </p:xfrm>
        <a:graphic>
          <a:graphicData uri="http://schemas.openxmlformats.org/drawingml/2006/table">
            <a:tbl>
              <a:tblPr firstRow="1" bandRow="1">
                <a:tableStyleId>{5940675A-B579-460E-94D1-54222C63F5DA}</a:tableStyleId>
              </a:tblPr>
              <a:tblGrid>
                <a:gridCol w="1794317">
                  <a:extLst>
                    <a:ext uri="{9D8B030D-6E8A-4147-A177-3AD203B41FA5}">
                      <a16:colId xmlns:a16="http://schemas.microsoft.com/office/drawing/2014/main" val="20000"/>
                    </a:ext>
                  </a:extLst>
                </a:gridCol>
                <a:gridCol w="6435283">
                  <a:extLst>
                    <a:ext uri="{9D8B030D-6E8A-4147-A177-3AD203B41FA5}">
                      <a16:colId xmlns:a16="http://schemas.microsoft.com/office/drawing/2014/main" val="20001"/>
                    </a:ext>
                  </a:extLst>
                </a:gridCol>
              </a:tblGrid>
              <a:tr h="213848">
                <a:tc>
                  <a:txBody>
                    <a:bodyPr/>
                    <a:lstStyle/>
                    <a:p>
                      <a:pPr marL="0" indent="0" algn="ctr">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close()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把缓冲区的内容写入文件，同时关闭文件，并释放文件对象</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187">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detach()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分离并返回底层的缓冲，底层缓冲被分离后，文件对象不再可用，不允许做任何操作</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421">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flush()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把缓冲区的内容写入文件，但</a:t>
                      </a:r>
                      <a:r>
                        <a:rPr lang="zh-CN" altLang="en-US" sz="1200" b="0" u="none">
                          <a:solidFill>
                            <a:srgbClr val="FF0000"/>
                          </a:solidFill>
                          <a:latin typeface="宋体" panose="02010600030101010101" pitchFamily="2" charset="-122"/>
                          <a:ea typeface="宋体" panose="02010600030101010101" pitchFamily="2" charset="-122"/>
                          <a:cs typeface="宋体" panose="02010600030101010101" pitchFamily="2" charset="-122"/>
                        </a:rPr>
                        <a:t>不关闭文件</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2789">
                <a:tc>
                  <a:txBody>
                    <a:bodyPr/>
                    <a:lstStyle/>
                    <a:p>
                      <a:pPr marL="0" indent="0" algn="l">
                        <a:buNone/>
                      </a:pPr>
                      <a:r>
                        <a:rPr lang="en-US" altLang="zh-CN" sz="1200" b="1" u="none" dirty="0">
                          <a:solidFill>
                            <a:srgbClr val="0000FF"/>
                          </a:solidFill>
                          <a:latin typeface="宋体" panose="02010600030101010101" pitchFamily="2" charset="-122"/>
                          <a:ea typeface="宋体" panose="02010600030101010101" pitchFamily="2" charset="-122"/>
                          <a:cs typeface="宋体" panose="02010600030101010101" pitchFamily="2" charset="-122"/>
                        </a:rPr>
                        <a:t>read([size])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从文本文件中读取</a:t>
                      </a:r>
                      <a:r>
                        <a:rPr lang="en-US" altLang="zh-CN" sz="1200" b="0" u="none" dirty="0">
                          <a:latin typeface="宋体" panose="02010600030101010101" pitchFamily="2" charset="-122"/>
                          <a:ea typeface="宋体" panose="02010600030101010101" pitchFamily="2" charset="-122"/>
                          <a:cs typeface="宋体" panose="02010600030101010101" pitchFamily="2" charset="-122"/>
                        </a:rPr>
                        <a:t>size</a:t>
                      </a:r>
                      <a:r>
                        <a:rPr lang="zh-CN" altLang="en-US" sz="1200" b="0" u="none" dirty="0">
                          <a:latin typeface="宋体" panose="02010600030101010101" pitchFamily="2" charset="-122"/>
                          <a:ea typeface="宋体" panose="02010600030101010101" pitchFamily="2" charset="-122"/>
                          <a:cs typeface="宋体" panose="02010600030101010101" pitchFamily="2" charset="-122"/>
                        </a:rPr>
                        <a:t>个</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字符</a:t>
                      </a:r>
                      <a:r>
                        <a:rPr lang="zh-CN" altLang="en-US" sz="1200" b="0" u="none" dirty="0">
                          <a:latin typeface="宋体" panose="02010600030101010101" pitchFamily="2" charset="-122"/>
                          <a:ea typeface="宋体" panose="02010600030101010101" pitchFamily="2" charset="-122"/>
                          <a:cs typeface="宋体" panose="02010600030101010101" pitchFamily="2" charset="-122"/>
                        </a:rPr>
                        <a:t>（</a:t>
                      </a:r>
                      <a:r>
                        <a:rPr lang="en-US" altLang="zh-CN" sz="1200" b="0" u="none" dirty="0">
                          <a:latin typeface="宋体" panose="02010600030101010101" pitchFamily="2" charset="-122"/>
                          <a:ea typeface="宋体" panose="02010600030101010101" pitchFamily="2" charset="-122"/>
                          <a:cs typeface="宋体" panose="02010600030101010101" pitchFamily="2" charset="-122"/>
                        </a:rPr>
                        <a:t>Python 3.x</a:t>
                      </a:r>
                      <a:r>
                        <a:rPr lang="zh-CN" altLang="en-US" sz="1200" b="0" u="none" dirty="0">
                          <a:latin typeface="宋体" panose="02010600030101010101" pitchFamily="2" charset="-122"/>
                          <a:ea typeface="宋体" panose="02010600030101010101" pitchFamily="2" charset="-122"/>
                          <a:cs typeface="宋体" panose="02010600030101010101" pitchFamily="2" charset="-122"/>
                        </a:rPr>
                        <a:t>）的内容作为结果返回，或从二进制文件中读取指定数量的</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字节</a:t>
                      </a:r>
                      <a:r>
                        <a:rPr lang="zh-CN" altLang="en-US" sz="1200" b="0" u="none" dirty="0">
                          <a:latin typeface="宋体" panose="02010600030101010101" pitchFamily="2" charset="-122"/>
                          <a:ea typeface="宋体" panose="02010600030101010101" pitchFamily="2" charset="-122"/>
                          <a:cs typeface="宋体" panose="02010600030101010101" pitchFamily="2" charset="-122"/>
                        </a:rPr>
                        <a:t>并返回，</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如果省略</a:t>
                      </a:r>
                      <a:r>
                        <a:rPr lang="en-US" altLang="zh-CN"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size</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则表示读取所有内容</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readable()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测试当前文件是否可读</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3848">
                <a:tc>
                  <a:txBody>
                    <a:bodyPr/>
                    <a:lstStyle/>
                    <a:p>
                      <a:pPr marL="0" indent="0" algn="l">
                        <a:buNone/>
                      </a:pPr>
                      <a:r>
                        <a:rPr lang="en-US" altLang="zh-CN" sz="1200" b="1" u="none">
                          <a:solidFill>
                            <a:srgbClr val="0000FF"/>
                          </a:solidFill>
                          <a:latin typeface="宋体" panose="02010600030101010101" pitchFamily="2" charset="-122"/>
                          <a:ea typeface="宋体" panose="02010600030101010101" pitchFamily="2" charset="-122"/>
                          <a:cs typeface="宋体" panose="02010600030101010101" pitchFamily="2" charset="-122"/>
                        </a:rPr>
                        <a:t>readline()	</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solidFill>
                            <a:srgbClr val="0000FF"/>
                          </a:solidFill>
                          <a:latin typeface="宋体" panose="02010600030101010101" pitchFamily="2" charset="-122"/>
                          <a:ea typeface="宋体" panose="02010600030101010101" pitchFamily="2" charset="-122"/>
                          <a:cs typeface="宋体" panose="02010600030101010101" pitchFamily="2" charset="-122"/>
                        </a:rPr>
                        <a:t>从文本文件中读取一行内容作为结果返回</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7697">
                <a:tc>
                  <a:txBody>
                    <a:bodyPr/>
                    <a:lstStyle/>
                    <a:p>
                      <a:pPr marL="0" indent="0" algn="l">
                        <a:buNone/>
                      </a:pPr>
                      <a:r>
                        <a:rPr lang="en-US" altLang="zh-CN" sz="1200" b="1" u="none" dirty="0" err="1">
                          <a:solidFill>
                            <a:srgbClr val="0000FF"/>
                          </a:solidFill>
                          <a:latin typeface="宋体" panose="02010600030101010101" pitchFamily="2" charset="-122"/>
                          <a:ea typeface="宋体" panose="02010600030101010101" pitchFamily="2" charset="-122"/>
                          <a:cs typeface="宋体" panose="02010600030101010101" pitchFamily="2" charset="-122"/>
                        </a:rPr>
                        <a:t>readlines</a:t>
                      </a:r>
                      <a:r>
                        <a:rPr lang="en-US" altLang="zh-CN" sz="1200" b="1" u="none" dirty="0">
                          <a:solidFill>
                            <a:srgbClr val="0000FF"/>
                          </a:solidFill>
                          <a:latin typeface="宋体" panose="02010600030101010101" pitchFamily="2" charset="-122"/>
                          <a:ea typeface="宋体" panose="02010600030101010101" pitchFamily="2" charset="-122"/>
                          <a:cs typeface="宋体" panose="02010600030101010101" pitchFamily="2" charset="-122"/>
                        </a:rPr>
                        <a:t>()</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solidFill>
                            <a:srgbClr val="0000FF"/>
                          </a:solidFill>
                          <a:latin typeface="宋体" panose="02010600030101010101" pitchFamily="2" charset="-122"/>
                          <a:ea typeface="宋体" panose="02010600030101010101" pitchFamily="2" charset="-122"/>
                          <a:cs typeface="宋体" panose="02010600030101010101" pitchFamily="2" charset="-122"/>
                        </a:rPr>
                        <a:t>把文本文件中的每行文本作为一个字符串存入列表中，返回该列表，对于大文件会占用较多内存，不建议使用</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3223">
                <a:tc>
                  <a:txBody>
                    <a:bodyPr/>
                    <a:lstStyle/>
                    <a:p>
                      <a:pPr marL="0" indent="0" algn="l">
                        <a:buNone/>
                      </a:pPr>
                      <a:r>
                        <a:rPr lang="en-US" altLang="zh-CN" sz="1200" b="0" u="none" dirty="0">
                          <a:latin typeface="宋体" panose="02010600030101010101" pitchFamily="2" charset="-122"/>
                          <a:ea typeface="宋体" panose="02010600030101010101" pitchFamily="2" charset="-122"/>
                          <a:cs typeface="宋体" panose="02010600030101010101" pitchFamily="2" charset="-122"/>
                        </a:rPr>
                        <a:t>seek(offset[, whence])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把文件指针移动到新的</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字节</a:t>
                      </a:r>
                      <a:r>
                        <a:rPr lang="zh-CN" altLang="en-US" sz="1200" b="0" u="none" dirty="0">
                          <a:latin typeface="宋体" panose="02010600030101010101" pitchFamily="2" charset="-122"/>
                          <a:ea typeface="宋体" panose="02010600030101010101" pitchFamily="2" charset="-122"/>
                          <a:cs typeface="宋体" panose="02010600030101010101" pitchFamily="2" charset="-122"/>
                        </a:rPr>
                        <a:t>位置，</a:t>
                      </a:r>
                      <a:r>
                        <a:rPr lang="en-US" altLang="zh-CN" sz="1200" b="0" u="none" dirty="0">
                          <a:latin typeface="宋体" panose="02010600030101010101" pitchFamily="2" charset="-122"/>
                          <a:ea typeface="宋体" panose="02010600030101010101" pitchFamily="2" charset="-122"/>
                          <a:cs typeface="宋体" panose="02010600030101010101" pitchFamily="2" charset="-122"/>
                        </a:rPr>
                        <a:t>offset</a:t>
                      </a:r>
                      <a:r>
                        <a:rPr lang="zh-CN" altLang="en-US" sz="1200" b="0" u="none" dirty="0">
                          <a:latin typeface="宋体" panose="02010600030101010101" pitchFamily="2" charset="-122"/>
                          <a:ea typeface="宋体" panose="02010600030101010101" pitchFamily="2" charset="-122"/>
                          <a:cs typeface="宋体" panose="02010600030101010101" pitchFamily="2" charset="-122"/>
                        </a:rPr>
                        <a:t>表示相对于</a:t>
                      </a:r>
                      <a:r>
                        <a:rPr lang="en-US" altLang="zh-CN" sz="1200" b="0" u="none" dirty="0">
                          <a:latin typeface="宋体" panose="02010600030101010101" pitchFamily="2" charset="-122"/>
                          <a:ea typeface="宋体" panose="02010600030101010101" pitchFamily="2" charset="-122"/>
                          <a:cs typeface="宋体" panose="02010600030101010101" pitchFamily="2" charset="-122"/>
                        </a:rPr>
                        <a:t>whence</a:t>
                      </a:r>
                      <a:r>
                        <a:rPr lang="zh-CN" altLang="en-US" sz="1200" b="0" u="none" dirty="0">
                          <a:latin typeface="宋体" panose="02010600030101010101" pitchFamily="2" charset="-122"/>
                          <a:ea typeface="宋体" panose="02010600030101010101" pitchFamily="2" charset="-122"/>
                          <a:cs typeface="宋体" panose="02010600030101010101" pitchFamily="2" charset="-122"/>
                        </a:rPr>
                        <a:t>的位置。</a:t>
                      </a:r>
                      <a:r>
                        <a:rPr lang="en-US" altLang="zh-CN" sz="1200" b="0" u="none" dirty="0">
                          <a:latin typeface="宋体" panose="02010600030101010101" pitchFamily="2" charset="-122"/>
                          <a:ea typeface="宋体" panose="02010600030101010101" pitchFamily="2" charset="-122"/>
                          <a:cs typeface="宋体" panose="02010600030101010101" pitchFamily="2" charset="-122"/>
                        </a:rPr>
                        <a:t>whence</a:t>
                      </a:r>
                      <a:r>
                        <a:rPr lang="zh-CN" altLang="en-US" sz="1200" b="0" u="none" dirty="0">
                          <a:latin typeface="宋体" panose="02010600030101010101" pitchFamily="2" charset="-122"/>
                          <a:ea typeface="宋体" panose="02010600030101010101" pitchFamily="2" charset="-122"/>
                          <a:cs typeface="宋体" panose="02010600030101010101" pitchFamily="2" charset="-122"/>
                        </a:rPr>
                        <a:t>为</a:t>
                      </a:r>
                      <a:r>
                        <a:rPr lang="en-US" altLang="zh-CN" sz="1200" b="0" u="none" dirty="0">
                          <a:latin typeface="宋体" panose="02010600030101010101" pitchFamily="2" charset="-122"/>
                          <a:ea typeface="宋体" panose="02010600030101010101" pitchFamily="2" charset="-122"/>
                          <a:cs typeface="宋体" panose="02010600030101010101" pitchFamily="2" charset="-122"/>
                        </a:rPr>
                        <a:t>0</a:t>
                      </a:r>
                      <a:r>
                        <a:rPr lang="zh-CN" altLang="en-US" sz="1200" b="0" u="none" dirty="0">
                          <a:latin typeface="宋体" panose="02010600030101010101" pitchFamily="2" charset="-122"/>
                          <a:ea typeface="宋体" panose="02010600030101010101" pitchFamily="2" charset="-122"/>
                          <a:cs typeface="宋体" panose="02010600030101010101" pitchFamily="2" charset="-122"/>
                        </a:rPr>
                        <a:t>表示从文件头开始计算，</a:t>
                      </a:r>
                      <a:r>
                        <a:rPr lang="en-US" altLang="zh-CN"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zh-CN" altLang="en-US"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表示从当前位置开始计算，</a:t>
                      </a:r>
                      <a:r>
                        <a:rPr lang="en-US" altLang="zh-CN"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2</a:t>
                      </a:r>
                      <a:r>
                        <a:rPr lang="zh-CN" altLang="en-US"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表示从文件尾开始计算，默认为</a:t>
                      </a:r>
                      <a:r>
                        <a:rPr lang="en-US" altLang="zh-CN"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0</a:t>
                      </a:r>
                      <a:endParaRPr lang="en-US" sz="1200" b="1"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7697">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seekable()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测试当前文件是否支持随机访问，如果文件不支持随机访问，则调用方法</a:t>
                      </a:r>
                      <a:r>
                        <a:rPr lang="en-US" altLang="zh-CN" sz="1200" b="0" u="none">
                          <a:latin typeface="宋体" panose="02010600030101010101" pitchFamily="2" charset="-122"/>
                          <a:ea typeface="宋体" panose="02010600030101010101" pitchFamily="2" charset="-122"/>
                          <a:cs typeface="宋体" panose="02010600030101010101" pitchFamily="2" charset="-122"/>
                        </a:rPr>
                        <a:t>seek()</a:t>
                      </a:r>
                      <a:r>
                        <a:rPr lang="zh-CN" altLang="en-US"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宋体" panose="02010600030101010101" pitchFamily="2" charset="-122"/>
                          <a:ea typeface="宋体" panose="02010600030101010101" pitchFamily="2" charset="-122"/>
                          <a:cs typeface="宋体" panose="02010600030101010101" pitchFamily="2" charset="-122"/>
                        </a:rPr>
                        <a:t>tell()</a:t>
                      </a:r>
                      <a:r>
                        <a:rPr lang="zh-CN" altLang="en-US" sz="1200" b="0" u="none">
                          <a:latin typeface="宋体" panose="02010600030101010101" pitchFamily="2" charset="-122"/>
                          <a:ea typeface="宋体" panose="02010600030101010101" pitchFamily="2" charset="-122"/>
                          <a:cs typeface="宋体" panose="02010600030101010101" pitchFamily="2" charset="-122"/>
                        </a:rPr>
                        <a:t>和</a:t>
                      </a:r>
                      <a:r>
                        <a:rPr lang="en-US" altLang="zh-CN" sz="1200" b="0" u="none">
                          <a:latin typeface="宋体" panose="02010600030101010101" pitchFamily="2" charset="-122"/>
                          <a:ea typeface="宋体" panose="02010600030101010101" pitchFamily="2" charset="-122"/>
                          <a:cs typeface="宋体" panose="02010600030101010101" pitchFamily="2" charset="-122"/>
                        </a:rPr>
                        <a:t>truncate()</a:t>
                      </a:r>
                      <a:r>
                        <a:rPr lang="zh-CN" altLang="en-US" sz="1200" b="0" u="none">
                          <a:latin typeface="宋体" panose="02010600030101010101" pitchFamily="2" charset="-122"/>
                          <a:ea typeface="宋体" panose="02010600030101010101" pitchFamily="2" charset="-122"/>
                          <a:cs typeface="宋体" panose="02010600030101010101" pitchFamily="2" charset="-122"/>
                        </a:rPr>
                        <a:t>时会抛出异常</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tell()	</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返回文件指针的当前位置</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27697">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truncate([size])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删除从当前指针位置到文件末尾的内容。如果指定了</a:t>
                      </a:r>
                      <a:r>
                        <a:rPr lang="en-US" altLang="zh-CN" sz="1200" b="0" u="none">
                          <a:latin typeface="宋体" panose="02010600030101010101" pitchFamily="2" charset="-122"/>
                          <a:ea typeface="宋体" panose="02010600030101010101" pitchFamily="2" charset="-122"/>
                          <a:cs typeface="宋体" panose="02010600030101010101" pitchFamily="2" charset="-122"/>
                        </a:rPr>
                        <a:t>size</a:t>
                      </a:r>
                      <a:r>
                        <a:rPr lang="zh-CN" altLang="en-US" sz="1200" b="0" u="none">
                          <a:latin typeface="宋体" panose="02010600030101010101" pitchFamily="2" charset="-122"/>
                          <a:ea typeface="宋体" panose="02010600030101010101" pitchFamily="2" charset="-122"/>
                          <a:cs typeface="宋体" panose="02010600030101010101" pitchFamily="2" charset="-122"/>
                        </a:rPr>
                        <a:t>，则不论指针在什么位置都只留下前</a:t>
                      </a:r>
                      <a:r>
                        <a:rPr lang="en-US" altLang="zh-CN" sz="1200" b="0" u="none">
                          <a:latin typeface="宋体" panose="02010600030101010101" pitchFamily="2" charset="-122"/>
                          <a:ea typeface="宋体" panose="02010600030101010101" pitchFamily="2" charset="-122"/>
                          <a:cs typeface="宋体" panose="02010600030101010101" pitchFamily="2" charset="-122"/>
                        </a:rPr>
                        <a:t>size</a:t>
                      </a:r>
                      <a:r>
                        <a:rPr lang="zh-CN" altLang="en-US" sz="1200" b="0" u="none">
                          <a:latin typeface="宋体" panose="02010600030101010101" pitchFamily="2" charset="-122"/>
                          <a:ea typeface="宋体" panose="02010600030101010101" pitchFamily="2" charset="-122"/>
                          <a:cs typeface="宋体" panose="02010600030101010101" pitchFamily="2" charset="-122"/>
                        </a:rPr>
                        <a:t>个字节，其余的一律删除</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write(s)</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把</a:t>
                      </a:r>
                      <a:r>
                        <a:rPr lang="en-US" altLang="zh-CN" sz="1200" b="0" u="none">
                          <a:latin typeface="宋体" panose="02010600030101010101" pitchFamily="2" charset="-122"/>
                          <a:ea typeface="宋体" panose="02010600030101010101" pitchFamily="2" charset="-122"/>
                          <a:cs typeface="宋体" panose="02010600030101010101" pitchFamily="2" charset="-122"/>
                        </a:rPr>
                        <a:t>s</a:t>
                      </a:r>
                      <a:r>
                        <a:rPr lang="zh-CN" altLang="en-US" sz="1200" b="0" u="none">
                          <a:latin typeface="宋体" panose="02010600030101010101" pitchFamily="2" charset="-122"/>
                          <a:ea typeface="宋体" panose="02010600030101010101" pitchFamily="2" charset="-122"/>
                          <a:cs typeface="宋体" panose="02010600030101010101" pitchFamily="2" charset="-122"/>
                        </a:rPr>
                        <a:t>的内容写入文件</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writable()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测试当前文件是否可写</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writelines(s)</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把字符串列表写入</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文本文件</a:t>
                      </a:r>
                      <a:r>
                        <a:rPr lang="zh-CN" altLang="en-US" sz="1200" b="0" u="none" dirty="0">
                          <a:latin typeface="宋体" panose="02010600030101010101" pitchFamily="2" charset="-122"/>
                          <a:ea typeface="宋体" panose="02010600030101010101" pitchFamily="2" charset="-122"/>
                          <a:cs typeface="宋体" panose="02010600030101010101" pitchFamily="2" charset="-122"/>
                        </a:rPr>
                        <a:t>，不添加换行符</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grpSp>
        <p:nvGrpSpPr>
          <p:cNvPr id="6" name="组合 114"/>
          <p:cNvGrpSpPr/>
          <p:nvPr/>
        </p:nvGrpSpPr>
        <p:grpSpPr>
          <a:xfrm>
            <a:off x="147160" y="121967"/>
            <a:ext cx="6225040" cy="662730"/>
            <a:chOff x="511108" y="3380765"/>
            <a:chExt cx="6225040" cy="662730"/>
          </a:xfrm>
        </p:grpSpPr>
        <p:grpSp>
          <p:nvGrpSpPr>
            <p:cNvPr id="7" name="组合 105"/>
            <p:cNvGrpSpPr/>
            <p:nvPr/>
          </p:nvGrpSpPr>
          <p:grpSpPr>
            <a:xfrm>
              <a:off x="511108" y="3380765"/>
              <a:ext cx="6225040" cy="662730"/>
              <a:chOff x="511108" y="3380765"/>
              <a:chExt cx="6225040" cy="662730"/>
            </a:xfrm>
          </p:grpSpPr>
          <p:sp>
            <p:nvSpPr>
              <p:cNvPr id="9"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1528043961"/>
      </p:ext>
    </p:extLst>
  </p:cSld>
  <p:clrMapOvr>
    <a:masterClrMapping/>
  </p:clrMapOvr>
  <p:transition spd="slow" advClick="0">
    <p:pull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12</a:t>
            </a:fld>
            <a:endParaRPr lang="zh-CN" altLang="en-US" dirty="0"/>
          </a:p>
        </p:txBody>
      </p:sp>
      <p:graphicFrame>
        <p:nvGraphicFramePr>
          <p:cNvPr id="5" name="表格 4">
            <a:extLst>
              <a:ext uri="{FF2B5EF4-FFF2-40B4-BE49-F238E27FC236}">
                <a16:creationId xmlns:a16="http://schemas.microsoft.com/office/drawing/2014/main" id="{8A863C12-E8FC-4C66-BE73-775069860209}"/>
              </a:ext>
            </a:extLst>
          </p:cNvPr>
          <p:cNvGraphicFramePr>
            <a:graphicFrameLocks noGrp="1"/>
          </p:cNvGraphicFramePr>
          <p:nvPr>
            <p:extLst>
              <p:ext uri="{D42A27DB-BD31-4B8C-83A1-F6EECF244321}">
                <p14:modId xmlns:p14="http://schemas.microsoft.com/office/powerpoint/2010/main" val="3504747436"/>
              </p:ext>
            </p:extLst>
          </p:nvPr>
        </p:nvGraphicFramePr>
        <p:xfrm>
          <a:off x="537990" y="1628800"/>
          <a:ext cx="3905250" cy="1497965"/>
        </p:xfrm>
        <a:graphic>
          <a:graphicData uri="http://schemas.openxmlformats.org/drawingml/2006/table">
            <a:tbl>
              <a:tblPr/>
              <a:tblGrid>
                <a:gridCol w="310905">
                  <a:extLst>
                    <a:ext uri="{9D8B030D-6E8A-4147-A177-3AD203B41FA5}">
                      <a16:colId xmlns:a16="http://schemas.microsoft.com/office/drawing/2014/main" val="3614165887"/>
                    </a:ext>
                  </a:extLst>
                </a:gridCol>
                <a:gridCol w="3594345">
                  <a:extLst>
                    <a:ext uri="{9D8B030D-6E8A-4147-A177-3AD203B41FA5}">
                      <a16:colId xmlns:a16="http://schemas.microsoft.com/office/drawing/2014/main" val="450613064"/>
                    </a:ext>
                  </a:extLst>
                </a:gridCol>
              </a:tblGrid>
              <a:tr h="773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14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3751953779"/>
                  </a:ext>
                </a:extLst>
              </a:tr>
              <a:tr h="11880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input(“input file:")</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"r")</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 line in </a:t>
                      </a:r>
                      <a:r>
                        <a:rPr kumimoji="0" lang="en-US" altLang="zh-CN" sz="1600" b="1" i="0" u="none" strike="noStrike" cap="none" normalizeH="0" baseline="0" dirty="0" err="1">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fo.readlines</a:t>
                      </a: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print(line, end=“”)</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618597126"/>
                  </a:ext>
                </a:extLst>
              </a:tr>
              <a:tr h="9920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4073111962"/>
                  </a:ext>
                </a:extLst>
              </a:tr>
            </a:tbl>
          </a:graphicData>
        </a:graphic>
      </p:graphicFrame>
      <p:graphicFrame>
        <p:nvGraphicFramePr>
          <p:cNvPr id="6" name="表格 5">
            <a:extLst>
              <a:ext uri="{FF2B5EF4-FFF2-40B4-BE49-F238E27FC236}">
                <a16:creationId xmlns:a16="http://schemas.microsoft.com/office/drawing/2014/main" id="{6628BB13-2070-44E3-963B-59E8A02E172A}"/>
              </a:ext>
            </a:extLst>
          </p:cNvPr>
          <p:cNvGraphicFramePr>
            <a:graphicFrameLocks noGrp="1"/>
          </p:cNvGraphicFramePr>
          <p:nvPr>
            <p:extLst>
              <p:ext uri="{D42A27DB-BD31-4B8C-83A1-F6EECF244321}">
                <p14:modId xmlns:p14="http://schemas.microsoft.com/office/powerpoint/2010/main" val="7040662"/>
              </p:ext>
            </p:extLst>
          </p:nvPr>
        </p:nvGraphicFramePr>
        <p:xfrm>
          <a:off x="4662849" y="1621845"/>
          <a:ext cx="3999965" cy="1497965"/>
        </p:xfrm>
        <a:graphic>
          <a:graphicData uri="http://schemas.openxmlformats.org/drawingml/2006/table">
            <a:tbl>
              <a:tblPr/>
              <a:tblGrid>
                <a:gridCol w="267825">
                  <a:extLst>
                    <a:ext uri="{9D8B030D-6E8A-4147-A177-3AD203B41FA5}">
                      <a16:colId xmlns:a16="http://schemas.microsoft.com/office/drawing/2014/main" val="1727302176"/>
                    </a:ext>
                  </a:extLst>
                </a:gridCol>
                <a:gridCol w="3732140">
                  <a:extLst>
                    <a:ext uri="{9D8B030D-6E8A-4147-A177-3AD203B41FA5}">
                      <a16:colId xmlns:a16="http://schemas.microsoft.com/office/drawing/2014/main" val="3988935390"/>
                    </a:ext>
                  </a:extLst>
                </a:gridCol>
              </a:tblGrid>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14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477436981"/>
                  </a:ext>
                </a:extLst>
              </a:tr>
              <a:tr h="123387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input(“input file:")</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"r")</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 line in </a:t>
                      </a:r>
                      <a:r>
                        <a:rPr kumimoji="0" lang="en-US" altLang="zh-CN" sz="1600" b="1" i="0" u="none" strike="noStrike" cap="none" normalizeH="0" baseline="0" dirty="0" err="1">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line,end</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08012015"/>
                  </a:ext>
                </a:extLst>
              </a:tr>
              <a:tr h="11289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14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315258801"/>
                  </a:ext>
                </a:extLst>
              </a:tr>
            </a:tbl>
          </a:graphicData>
        </a:graphic>
      </p:graphicFrame>
      <p:sp>
        <p:nvSpPr>
          <p:cNvPr id="7" name="矩形 6"/>
          <p:cNvSpPr/>
          <p:nvPr/>
        </p:nvSpPr>
        <p:spPr>
          <a:xfrm>
            <a:off x="549425" y="1018854"/>
            <a:ext cx="1519968" cy="369332"/>
          </a:xfrm>
          <a:prstGeom prst="rect">
            <a:avLst/>
          </a:prstGeom>
        </p:spPr>
        <p:txBody>
          <a:bodyPr wrap="none">
            <a:spAutoFit/>
          </a:bodyPr>
          <a:lstStyle/>
          <a:p>
            <a:pPr>
              <a:buClr>
                <a:srgbClr val="FF0000"/>
              </a:buClr>
              <a:buFont typeface="Wingdings" panose="05000000000000000000" pitchFamily="2" charset="2"/>
              <a:buChar char="n"/>
            </a:pPr>
            <a:r>
              <a:rPr lang="zh-CN" altLang="en-US" b="1" dirty="0"/>
              <a:t>文件的读写</a:t>
            </a:r>
          </a:p>
        </p:txBody>
      </p:sp>
      <p:graphicFrame>
        <p:nvGraphicFramePr>
          <p:cNvPr id="9" name="表格 8">
            <a:extLst>
              <a:ext uri="{FF2B5EF4-FFF2-40B4-BE49-F238E27FC236}">
                <a16:creationId xmlns:a16="http://schemas.microsoft.com/office/drawing/2014/main" id="{18AA40C6-2ABA-488C-B062-1B26BCE90B17}"/>
              </a:ext>
            </a:extLst>
          </p:cNvPr>
          <p:cNvGraphicFramePr>
            <a:graphicFrameLocks noGrp="1"/>
          </p:cNvGraphicFramePr>
          <p:nvPr>
            <p:extLst>
              <p:ext uri="{D42A27DB-BD31-4B8C-83A1-F6EECF244321}">
                <p14:modId xmlns:p14="http://schemas.microsoft.com/office/powerpoint/2010/main" val="2482712467"/>
              </p:ext>
            </p:extLst>
          </p:nvPr>
        </p:nvGraphicFramePr>
        <p:xfrm>
          <a:off x="341928" y="4143345"/>
          <a:ext cx="7502698" cy="1318999"/>
        </p:xfrm>
        <a:graphic>
          <a:graphicData uri="http://schemas.openxmlformats.org/drawingml/2006/table">
            <a:tbl>
              <a:tblPr/>
              <a:tblGrid>
                <a:gridCol w="2435658">
                  <a:extLst>
                    <a:ext uri="{9D8B030D-6E8A-4147-A177-3AD203B41FA5}">
                      <a16:colId xmlns:a16="http://schemas.microsoft.com/office/drawing/2014/main" val="576217685"/>
                    </a:ext>
                  </a:extLst>
                </a:gridCol>
                <a:gridCol w="5067040">
                  <a:extLst>
                    <a:ext uri="{9D8B030D-6E8A-4147-A177-3AD203B41FA5}">
                      <a16:colId xmlns:a16="http://schemas.microsoft.com/office/drawing/2014/main" val="1730568923"/>
                    </a:ext>
                  </a:extLst>
                </a:gridCol>
              </a:tblGrid>
              <a:tr h="233000">
                <a:tc>
                  <a:txBody>
                    <a:bodyPr/>
                    <a:lstStyle>
                      <a:lvl1pPr indent="15875">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15875"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方法</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indent="2667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含义</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7775162"/>
                  </a:ext>
                </a:extLst>
              </a:tr>
              <a:tr h="23584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&lt;file&gt;.write(s)</a:t>
                      </a:r>
                      <a:endParaRPr kumimoji="0" lang="zh-CN"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向文件写入一个字符串或字节流</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1525172078"/>
                  </a:ext>
                </a:extLst>
              </a:tr>
              <a:tr h="23584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&lt;file&gt;.writelines(lines)</a:t>
                      </a:r>
                      <a:endParaRPr kumimoji="0" lang="zh-CN" altLang="zh-CN" sz="1800" b="1" i="0" u="none" strike="noStrike" cap="none" normalizeH="0" baseline="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将一个元素为字符串的列表写入文件</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99477797"/>
                  </a:ext>
                </a:extLst>
              </a:tr>
              <a:tr h="49603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&lt;file&gt;.seek(offset)</a:t>
                      </a:r>
                      <a:endParaRPr kumimoji="0" lang="zh-CN"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改变当前文件操作指针的位置，</a:t>
                      </a:r>
                      <a:r>
                        <a:rPr kumimoji="0" lang="en-US"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offset</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的值：</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0</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：文件开头；</a:t>
                      </a:r>
                      <a:r>
                        <a:rPr kumimoji="0" lang="en-US"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 1: </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当前位置；</a:t>
                      </a:r>
                      <a:r>
                        <a:rPr kumimoji="0" lang="en-US"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 2: </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文件结尾</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913416983"/>
                  </a:ext>
                </a:extLst>
              </a:tr>
            </a:tbl>
          </a:graphicData>
        </a:graphic>
      </p:graphicFrame>
      <p:graphicFrame>
        <p:nvGraphicFramePr>
          <p:cNvPr id="10" name="表格 9">
            <a:extLst>
              <a:ext uri="{FF2B5EF4-FFF2-40B4-BE49-F238E27FC236}">
                <a16:creationId xmlns:a16="http://schemas.microsoft.com/office/drawing/2014/main" id="{3F24A82D-6B35-4601-85A5-96598A611636}"/>
              </a:ext>
            </a:extLst>
          </p:cNvPr>
          <p:cNvGraphicFramePr>
            <a:graphicFrameLocks noGrp="1"/>
          </p:cNvGraphicFramePr>
          <p:nvPr>
            <p:extLst>
              <p:ext uri="{D42A27DB-BD31-4B8C-83A1-F6EECF244321}">
                <p14:modId xmlns:p14="http://schemas.microsoft.com/office/powerpoint/2010/main" val="2760844147"/>
              </p:ext>
            </p:extLst>
          </p:nvPr>
        </p:nvGraphicFramePr>
        <p:xfrm>
          <a:off x="323528" y="3754925"/>
          <a:ext cx="7650523" cy="2029460"/>
        </p:xfrm>
        <a:graphic>
          <a:graphicData uri="http://schemas.openxmlformats.org/drawingml/2006/table">
            <a:tbl>
              <a:tblPr/>
              <a:tblGrid>
                <a:gridCol w="600439">
                  <a:extLst>
                    <a:ext uri="{9D8B030D-6E8A-4147-A177-3AD203B41FA5}">
                      <a16:colId xmlns:a16="http://schemas.microsoft.com/office/drawing/2014/main" val="3645848081"/>
                    </a:ext>
                  </a:extLst>
                </a:gridCol>
                <a:gridCol w="7050084">
                  <a:extLst>
                    <a:ext uri="{9D8B030D-6E8A-4147-A177-3AD203B41FA5}">
                      <a16:colId xmlns:a16="http://schemas.microsoft.com/office/drawing/2014/main" val="3857513903"/>
                    </a:ext>
                  </a:extLst>
                </a:gridCol>
              </a:tblGrid>
              <a:tr h="199920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6</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7</a:t>
                      </a: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8</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input(“Input </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FileName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a:t>
                      </a:r>
                      <a:r>
                        <a:rPr kumimoji="0" lang="zh-CN" altLang="en-US"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中国梦</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不忘初心 牢记使命</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青年强则国强</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defRPr/>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for item in </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fo.write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n”+item</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 line in </a:t>
                      </a:r>
                      <a:r>
                        <a:rPr kumimoji="0" lang="en-US" altLang="zh-CN" sz="1600" b="1" i="0" u="none" strike="noStrike" cap="none" normalizeH="0" baseline="0" dirty="0" err="1">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    print(line)</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390359193"/>
                  </a:ext>
                </a:extLst>
              </a:tr>
            </a:tbl>
          </a:graphicData>
        </a:graphic>
      </p:graphicFrame>
      <p:pic>
        <p:nvPicPr>
          <p:cNvPr id="11" name="Picture 9"/>
          <p:cNvPicPr>
            <a:picLocks noChangeAspect="1" noChangeArrowheads="1"/>
          </p:cNvPicPr>
          <p:nvPr/>
        </p:nvPicPr>
        <p:blipFill>
          <a:blip r:embed="rId3" cstate="print"/>
          <a:srcRect/>
          <a:stretch>
            <a:fillRect/>
          </a:stretch>
        </p:blipFill>
        <p:spPr bwMode="auto">
          <a:xfrm>
            <a:off x="3675101" y="4051737"/>
            <a:ext cx="4667250" cy="164860"/>
          </a:xfrm>
          <a:prstGeom prst="rect">
            <a:avLst/>
          </a:prstGeom>
          <a:noFill/>
          <a:ln w="9525">
            <a:noFill/>
            <a:miter lim="800000"/>
            <a:headEnd/>
            <a:tailEnd/>
          </a:ln>
        </p:spPr>
      </p:pic>
      <p:cxnSp>
        <p:nvCxnSpPr>
          <p:cNvPr id="12" name="直接箭头连接符 11"/>
          <p:cNvCxnSpPr/>
          <p:nvPr/>
        </p:nvCxnSpPr>
        <p:spPr>
          <a:xfrm>
            <a:off x="3135351" y="4260238"/>
            <a:ext cx="590550" cy="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0"/>
          <p:cNvPicPr>
            <a:picLocks noChangeAspect="1" noChangeArrowheads="1"/>
          </p:cNvPicPr>
          <p:nvPr/>
        </p:nvPicPr>
        <p:blipFill>
          <a:blip r:embed="rId4" cstate="print"/>
          <a:srcRect/>
          <a:stretch>
            <a:fillRect/>
          </a:stretch>
        </p:blipFill>
        <p:spPr bwMode="auto">
          <a:xfrm>
            <a:off x="3706850" y="4040811"/>
            <a:ext cx="4410075" cy="165838"/>
          </a:xfrm>
          <a:prstGeom prst="rect">
            <a:avLst/>
          </a:prstGeom>
          <a:noFill/>
          <a:ln w="9525">
            <a:noFill/>
            <a:miter lim="800000"/>
            <a:headEnd/>
            <a:tailEnd/>
          </a:ln>
        </p:spPr>
      </p:pic>
      <p:grpSp>
        <p:nvGrpSpPr>
          <p:cNvPr id="14" name="组合 13"/>
          <p:cNvGrpSpPr/>
          <p:nvPr/>
        </p:nvGrpSpPr>
        <p:grpSpPr>
          <a:xfrm>
            <a:off x="3060507" y="5049088"/>
            <a:ext cx="3037119" cy="566876"/>
            <a:chOff x="3601806" y="3071675"/>
            <a:chExt cx="3037119" cy="566876"/>
          </a:xfrm>
        </p:grpSpPr>
        <p:pic>
          <p:nvPicPr>
            <p:cNvPr id="15" name="图片 1"/>
            <p:cNvPicPr>
              <a:picLocks noChangeAspect="1" noChangeArrowheads="1"/>
            </p:cNvPicPr>
            <p:nvPr/>
          </p:nvPicPr>
          <p:blipFill>
            <a:blip r:embed="rId5" cstate="print">
              <a:clrChange>
                <a:clrFrom>
                  <a:srgbClr val="FDFDFD"/>
                </a:clrFrom>
                <a:clrTo>
                  <a:srgbClr val="FDFDFD">
                    <a:alpha val="0"/>
                  </a:srgbClr>
                </a:clrTo>
              </a:clrChange>
            </a:blip>
            <a:srcRect/>
            <a:stretch>
              <a:fillRect/>
            </a:stretch>
          </p:blipFill>
          <p:spPr bwMode="auto">
            <a:xfrm>
              <a:off x="3601806" y="3071675"/>
              <a:ext cx="487455" cy="566876"/>
            </a:xfrm>
            <a:prstGeom prst="rect">
              <a:avLst/>
            </a:prstGeom>
            <a:noFill/>
            <a:ln w="9525">
              <a:noFill/>
              <a:miter lim="800000"/>
              <a:headEnd/>
              <a:tailEnd/>
            </a:ln>
          </p:spPr>
        </p:pic>
        <p:sp>
          <p:nvSpPr>
            <p:cNvPr id="16" name="TextBox 47"/>
            <p:cNvSpPr txBox="1"/>
            <p:nvPr/>
          </p:nvSpPr>
          <p:spPr>
            <a:xfrm>
              <a:off x="4048125" y="3152775"/>
              <a:ext cx="2590800" cy="400110"/>
            </a:xfrm>
            <a:prstGeom prst="rect">
              <a:avLst/>
            </a:prstGeom>
            <a:noFill/>
          </p:spPr>
          <p:txBody>
            <a:bodyPr wrap="square" rtlCol="0">
              <a:spAutoFit/>
            </a:bodyPr>
            <a:lstStyle/>
            <a:p>
              <a:r>
                <a:rPr lang="zh-CN" altLang="en-US" sz="2000" dirty="0">
                  <a:solidFill>
                    <a:srgbClr val="FF0000"/>
                  </a:solidFill>
                </a:rPr>
                <a:t>没有打印字符串？</a:t>
              </a:r>
            </a:p>
          </p:txBody>
        </p:sp>
      </p:grpSp>
      <p:sp>
        <p:nvSpPr>
          <p:cNvPr id="17" name="矩形 16"/>
          <p:cNvSpPr/>
          <p:nvPr/>
        </p:nvSpPr>
        <p:spPr>
          <a:xfrm>
            <a:off x="5682881" y="5132547"/>
            <a:ext cx="1138068" cy="338554"/>
          </a:xfrm>
          <a:prstGeom prst="rect">
            <a:avLst/>
          </a:prstGeom>
        </p:spPr>
        <p:txBody>
          <a:bodyPr wrap="none">
            <a:spAutoFit/>
          </a:bodyPr>
          <a:lstStyle/>
          <a:p>
            <a:r>
              <a:rPr lang="en-US" altLang="zh-CN" sz="1600" b="1" dirty="0" err="1">
                <a:solidFill>
                  <a:srgbClr val="0000FF"/>
                </a:solidFill>
              </a:rPr>
              <a:t>fo.seek</a:t>
            </a:r>
            <a:r>
              <a:rPr lang="en-US" altLang="zh-CN" sz="1600" b="1" dirty="0">
                <a:solidFill>
                  <a:srgbClr val="0000FF"/>
                </a:solidFill>
              </a:rPr>
              <a:t>(0)</a:t>
            </a:r>
            <a:endParaRPr lang="zh-CN" altLang="en-US" sz="1600" b="1" dirty="0">
              <a:solidFill>
                <a:srgbClr val="0000FF"/>
              </a:solidFill>
            </a:endParaRPr>
          </a:p>
        </p:txBody>
      </p:sp>
      <p:grpSp>
        <p:nvGrpSpPr>
          <p:cNvPr id="18" name="组合 114"/>
          <p:cNvGrpSpPr/>
          <p:nvPr/>
        </p:nvGrpSpPr>
        <p:grpSpPr>
          <a:xfrm>
            <a:off x="147160" y="121967"/>
            <a:ext cx="6225040" cy="662730"/>
            <a:chOff x="511108" y="3380765"/>
            <a:chExt cx="6225040" cy="662730"/>
          </a:xfrm>
        </p:grpSpPr>
        <p:grpSp>
          <p:nvGrpSpPr>
            <p:cNvPr id="19" name="组合 105"/>
            <p:cNvGrpSpPr/>
            <p:nvPr/>
          </p:nvGrpSpPr>
          <p:grpSpPr>
            <a:xfrm>
              <a:off x="511108" y="3380765"/>
              <a:ext cx="6225040" cy="662730"/>
              <a:chOff x="511108" y="3380765"/>
              <a:chExt cx="6225040" cy="662730"/>
            </a:xfrm>
          </p:grpSpPr>
          <p:sp>
            <p:nvSpPr>
              <p:cNvPr id="21"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22"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20" name="图片 19" descr="12.jpg"/>
            <p:cNvPicPr>
              <a:picLocks noChangeAspect="1"/>
            </p:cNvPicPr>
            <p:nvPr/>
          </p:nvPicPr>
          <p:blipFill>
            <a:blip r:embed="rId6" cstate="print"/>
            <a:stretch>
              <a:fillRect/>
            </a:stretch>
          </p:blipFill>
          <p:spPr>
            <a:xfrm>
              <a:off x="1115929" y="3530600"/>
              <a:ext cx="446172" cy="431048"/>
            </a:xfrm>
            <a:prstGeom prst="rect">
              <a:avLst/>
            </a:prstGeom>
          </p:spPr>
        </p:pic>
      </p:grpSp>
      <p:pic>
        <p:nvPicPr>
          <p:cNvPr id="3" name="图片 2">
            <a:extLst>
              <a:ext uri="{FF2B5EF4-FFF2-40B4-BE49-F238E27FC236}">
                <a16:creationId xmlns:a16="http://schemas.microsoft.com/office/drawing/2014/main" id="{92062F56-699D-2FE0-0E57-C647EFDBFE4C}"/>
              </a:ext>
            </a:extLst>
          </p:cNvPr>
          <p:cNvPicPr>
            <a:picLocks noChangeAspect="1"/>
          </p:cNvPicPr>
          <p:nvPr/>
        </p:nvPicPr>
        <p:blipFill>
          <a:blip r:embed="rId7"/>
          <a:stretch>
            <a:fillRect/>
          </a:stretch>
        </p:blipFill>
        <p:spPr>
          <a:xfrm>
            <a:off x="4850108" y="3154507"/>
            <a:ext cx="3625446" cy="507912"/>
          </a:xfrm>
          <a:prstGeom prst="rect">
            <a:avLst/>
          </a:prstGeom>
        </p:spPr>
      </p:pic>
      <p:pic>
        <p:nvPicPr>
          <p:cNvPr id="23" name="图片 22">
            <a:extLst>
              <a:ext uri="{FF2B5EF4-FFF2-40B4-BE49-F238E27FC236}">
                <a16:creationId xmlns:a16="http://schemas.microsoft.com/office/drawing/2014/main" id="{DD507FC2-0AEA-1DA0-D30D-965026B1A38B}"/>
              </a:ext>
            </a:extLst>
          </p:cNvPr>
          <p:cNvPicPr>
            <a:picLocks noChangeAspect="1"/>
          </p:cNvPicPr>
          <p:nvPr/>
        </p:nvPicPr>
        <p:blipFill>
          <a:blip r:embed="rId8"/>
          <a:stretch>
            <a:fillRect/>
          </a:stretch>
        </p:blipFill>
        <p:spPr>
          <a:xfrm>
            <a:off x="937254" y="3126765"/>
            <a:ext cx="2198097" cy="583444"/>
          </a:xfrm>
          <a:prstGeom prst="rect">
            <a:avLst/>
          </a:prstGeom>
        </p:spPr>
      </p:pic>
    </p:spTree>
    <p:extLst>
      <p:ext uri="{BB962C8B-B14F-4D97-AF65-F5344CB8AC3E}">
        <p14:creationId xmlns:p14="http://schemas.microsoft.com/office/powerpoint/2010/main" val="643203361"/>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ppt_x"/>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xEl>
                                              <p:pRg st="0" end="0"/>
                                            </p:txEl>
                                          </p:spTgt>
                                        </p:tgtEl>
                                        <p:attrNameLst>
                                          <p:attrName>style.visibility</p:attrName>
                                        </p:attrNameLst>
                                      </p:cBhvr>
                                      <p:to>
                                        <p:strVal val="visible"/>
                                      </p:to>
                                    </p:set>
                                    <p:animEffect transition="in" filter="wipe(down)">
                                      <p:cBhvr>
                                        <p:cTn id="6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占位符 25602"/>
          <p:cNvSpPr>
            <a:spLocks noGrp="1"/>
          </p:cNvSpPr>
          <p:nvPr>
            <p:ph idx="1"/>
          </p:nvPr>
        </p:nvSpPr>
        <p:spPr>
          <a:xfrm>
            <a:off x="539552" y="964542"/>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ü"/>
            </a:pPr>
            <a:r>
              <a:rPr lang="zh-CN" altLang="en-US" sz="2000" b="1" dirty="0"/>
              <a:t>例</a:t>
            </a:r>
            <a:r>
              <a:rPr lang="en-US" altLang="zh-CN" sz="2000" b="1" dirty="0"/>
              <a:t>7-</a:t>
            </a:r>
            <a:r>
              <a:rPr lang="zh-CN" altLang="en-US" sz="2000" b="1" dirty="0"/>
              <a:t>1  向文本文件中写入内容，然后再读出。</a:t>
            </a:r>
          </a:p>
          <a:p>
            <a:pPr>
              <a:buSzPct val="90000"/>
              <a:buFont typeface="Wingdings" panose="05000000000000000000" pitchFamily="2" charset="2"/>
              <a:buNone/>
            </a:pPr>
            <a:endParaRPr lang="zh-CN" altLang="en-US" sz="1500" dirty="0"/>
          </a:p>
        </p:txBody>
      </p:sp>
      <p:sp>
        <p:nvSpPr>
          <p:cNvPr id="3" name="矩形 2"/>
          <p:cNvSpPr/>
          <p:nvPr/>
        </p:nvSpPr>
        <p:spPr>
          <a:xfrm>
            <a:off x="1144489" y="1412776"/>
            <a:ext cx="7416824" cy="2031325"/>
          </a:xfrm>
          <a:prstGeom prst="rect">
            <a:avLst/>
          </a:prstGeom>
        </p:spPr>
        <p:txBody>
          <a:bodyPr wrap="square">
            <a:spAutoFit/>
          </a:bodyPr>
          <a:lstStyle/>
          <a:p>
            <a:pPr>
              <a:buSzPct val="90000"/>
            </a:pPr>
            <a:r>
              <a:rPr lang="zh-CN" altLang="en-US" dirty="0">
                <a:latin typeface="Consolas" panose="020B0609020204030204" pitchFamily="49" charset="0"/>
              </a:rPr>
              <a:t>s = 'Hello world\n文本文件的读取方法\n文本文件的写入方法\n'</a:t>
            </a:r>
          </a:p>
          <a:p>
            <a:pPr>
              <a:buSzPct val="90000"/>
            </a:pPr>
            <a:endParaRPr lang="zh-CN" altLang="en-US" dirty="0">
              <a:latin typeface="Consolas" panose="020B0609020204030204" pitchFamily="49" charset="0"/>
            </a:endParaRPr>
          </a:p>
          <a:p>
            <a:pPr>
              <a:buSzPct val="90000"/>
            </a:pPr>
            <a:r>
              <a:rPr lang="zh-CN" altLang="en-US" dirty="0">
                <a:solidFill>
                  <a:srgbClr val="0000FF"/>
                </a:solidFill>
                <a:latin typeface="Consolas" panose="020B0609020204030204" pitchFamily="49" charset="0"/>
              </a:rPr>
              <a:t>with</a:t>
            </a:r>
            <a:r>
              <a:rPr lang="zh-CN" altLang="en-US" dirty="0">
                <a:latin typeface="Consolas" panose="020B0609020204030204" pitchFamily="49" charset="0"/>
              </a:rPr>
              <a:t> </a:t>
            </a:r>
            <a:r>
              <a:rPr lang="zh-CN" altLang="en-US" dirty="0">
                <a:solidFill>
                  <a:srgbClr val="0000FF"/>
                </a:solidFill>
                <a:latin typeface="Consolas" panose="020B0609020204030204" pitchFamily="49" charset="0"/>
              </a:rPr>
              <a:t>open</a:t>
            </a:r>
            <a:r>
              <a:rPr lang="zh-CN" altLang="en-US" dirty="0">
                <a:latin typeface="Consolas" panose="020B0609020204030204" pitchFamily="49" charset="0"/>
              </a:rPr>
              <a:t>('sample.txt', 'w') </a:t>
            </a:r>
            <a:r>
              <a:rPr lang="zh-CN" altLang="en-US" dirty="0">
                <a:solidFill>
                  <a:srgbClr val="0000FF"/>
                </a:solidFill>
                <a:latin typeface="Consolas" panose="020B0609020204030204" pitchFamily="49" charset="0"/>
              </a:rPr>
              <a:t>as</a:t>
            </a:r>
            <a:r>
              <a:rPr lang="zh-CN" altLang="en-US" dirty="0">
                <a:latin typeface="Consolas" panose="020B0609020204030204" pitchFamily="49" charset="0"/>
              </a:rPr>
              <a:t> fp:    </a:t>
            </a:r>
            <a:r>
              <a:rPr lang="zh-CN" altLang="en-US" dirty="0">
                <a:solidFill>
                  <a:srgbClr val="0000FF"/>
                </a:solidFill>
                <a:latin typeface="Consolas" panose="020B0609020204030204" pitchFamily="49" charset="0"/>
              </a:rPr>
              <a:t>#默认使用cp936编码</a:t>
            </a:r>
          </a:p>
          <a:p>
            <a:pPr>
              <a:buSzPct val="90000"/>
            </a:pPr>
            <a:r>
              <a:rPr lang="zh-CN" altLang="en-US" dirty="0">
                <a:latin typeface="Consolas" panose="020B0609020204030204" pitchFamily="49" charset="0"/>
              </a:rPr>
              <a:t>    fp.write(s)</a:t>
            </a:r>
          </a:p>
          <a:p>
            <a:pPr>
              <a:buSzPct val="90000"/>
            </a:pPr>
            <a:endParaRPr lang="zh-CN" altLang="en-US" dirty="0">
              <a:latin typeface="Consolas" panose="020B0609020204030204" pitchFamily="49" charset="0"/>
            </a:endParaRPr>
          </a:p>
          <a:p>
            <a:pPr>
              <a:buSzPct val="90000"/>
            </a:pPr>
            <a:r>
              <a:rPr lang="zh-CN" altLang="en-US" dirty="0">
                <a:solidFill>
                  <a:srgbClr val="0000FF"/>
                </a:solidFill>
                <a:latin typeface="Consolas" panose="020B0609020204030204" pitchFamily="49" charset="0"/>
              </a:rPr>
              <a:t>with</a:t>
            </a:r>
            <a:r>
              <a:rPr lang="zh-CN" altLang="en-US" dirty="0">
                <a:latin typeface="Consolas" panose="020B0609020204030204" pitchFamily="49" charset="0"/>
              </a:rPr>
              <a:t> </a:t>
            </a:r>
            <a:r>
              <a:rPr lang="zh-CN" altLang="en-US" dirty="0">
                <a:solidFill>
                  <a:srgbClr val="0000FF"/>
                </a:solidFill>
                <a:latin typeface="Consolas" panose="020B0609020204030204" pitchFamily="49" charset="0"/>
              </a:rPr>
              <a:t>open</a:t>
            </a:r>
            <a:r>
              <a:rPr lang="zh-CN" altLang="en-US" dirty="0">
                <a:latin typeface="Consolas" panose="020B0609020204030204" pitchFamily="49" charset="0"/>
              </a:rPr>
              <a:t>('sample.txt') </a:t>
            </a:r>
            <a:r>
              <a:rPr lang="zh-CN" altLang="en-US" dirty="0">
                <a:solidFill>
                  <a:srgbClr val="0000FF"/>
                </a:solidFill>
                <a:latin typeface="Consolas" panose="020B0609020204030204" pitchFamily="49" charset="0"/>
              </a:rPr>
              <a:t>as</a:t>
            </a:r>
            <a:r>
              <a:rPr lang="zh-CN" altLang="en-US" dirty="0">
                <a:latin typeface="Consolas" panose="020B0609020204030204" pitchFamily="49" charset="0"/>
              </a:rPr>
              <a:t> fp:         </a:t>
            </a:r>
            <a:r>
              <a:rPr lang="zh-CN" altLang="en-US" dirty="0">
                <a:solidFill>
                  <a:srgbClr val="0000FF"/>
                </a:solidFill>
                <a:latin typeface="Consolas" panose="020B0609020204030204" pitchFamily="49" charset="0"/>
              </a:rPr>
              <a:t>#默认使用cp936编码</a:t>
            </a:r>
          </a:p>
          <a:p>
            <a:pPr>
              <a:buSzPct val="90000"/>
            </a:pPr>
            <a:r>
              <a:rPr lang="zh-CN" altLang="en-US" dirty="0">
                <a:latin typeface="Consolas" panose="020B0609020204030204" pitchFamily="49" charset="0"/>
              </a:rPr>
              <a:t>    print(fp.read())</a:t>
            </a:r>
          </a:p>
        </p:txBody>
      </p:sp>
      <p:sp>
        <p:nvSpPr>
          <p:cNvPr id="16" name="文本占位符 28674"/>
          <p:cNvSpPr txBox="1">
            <a:spLocks/>
          </p:cNvSpPr>
          <p:nvPr/>
        </p:nvSpPr>
        <p:spPr bwMode="auto">
          <a:xfrm>
            <a:off x="738101" y="3752001"/>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ü"/>
            </a:pPr>
            <a:r>
              <a:rPr lang="zh-CN" altLang="en-US" sz="2000" b="1" dirty="0"/>
              <a:t>例</a:t>
            </a:r>
            <a:r>
              <a:rPr lang="en-US" altLang="zh-CN" sz="2000" b="1" dirty="0"/>
              <a:t>7-2  </a:t>
            </a:r>
            <a:r>
              <a:rPr lang="zh-CN" altLang="en-US" sz="2000" b="1" dirty="0"/>
              <a:t>读取并显示文本文件的前5个字符。</a:t>
            </a:r>
          </a:p>
          <a:p>
            <a:pPr>
              <a:buSzPct val="90000"/>
              <a:buFont typeface="Wingdings" panose="05000000000000000000" pitchFamily="2" charset="2"/>
              <a:buNone/>
            </a:pPr>
            <a:endParaRPr lang="zh-CN" altLang="en-US" sz="1500" dirty="0"/>
          </a:p>
        </p:txBody>
      </p:sp>
      <p:sp>
        <p:nvSpPr>
          <p:cNvPr id="9" name="矩形 8"/>
          <p:cNvSpPr/>
          <p:nvPr/>
        </p:nvSpPr>
        <p:spPr>
          <a:xfrm>
            <a:off x="1763688" y="4498963"/>
            <a:ext cx="6120680" cy="1477328"/>
          </a:xfrm>
          <a:prstGeom prst="rect">
            <a:avLst/>
          </a:prstGeom>
        </p:spPr>
        <p:txBody>
          <a:bodyPr wrap="square">
            <a:spAutoFit/>
          </a:bodyPr>
          <a:lstStyle/>
          <a:p>
            <a:pPr>
              <a:buSzPct val="90000"/>
              <a:buFont typeface="Wingdings" panose="05000000000000000000" pitchFamily="2" charset="2"/>
              <a:buNone/>
            </a:pPr>
            <a:r>
              <a:rPr lang="en-US" altLang="zh-CN" dirty="0">
                <a:solidFill>
                  <a:srgbClr val="0000FF"/>
                </a:solidFill>
                <a:latin typeface="Consolas" panose="020B0609020204030204" pitchFamily="49" charset="0"/>
              </a:rPr>
              <a:t>with </a:t>
            </a:r>
            <a:r>
              <a:rPr lang="zh-CN" altLang="en-US" dirty="0">
                <a:solidFill>
                  <a:srgbClr val="0000FF"/>
                </a:solidFill>
                <a:latin typeface="Consolas" panose="020B0609020204030204" pitchFamily="49" charset="0"/>
              </a:rPr>
              <a:t>open</a:t>
            </a:r>
            <a:r>
              <a:rPr lang="zh-CN" altLang="en-US" dirty="0">
                <a:latin typeface="Consolas" panose="020B0609020204030204" pitchFamily="49" charset="0"/>
              </a:rPr>
              <a:t>('sample.txt', 'r') </a:t>
            </a:r>
            <a:r>
              <a:rPr lang="en-US" altLang="zh-CN" dirty="0">
                <a:solidFill>
                  <a:srgbClr val="0000FF"/>
                </a:solidFill>
                <a:latin typeface="Consolas" panose="020B0609020204030204" pitchFamily="49" charset="0"/>
              </a:rPr>
              <a:t>as</a:t>
            </a:r>
            <a:r>
              <a:rPr lang="en-US" altLang="zh-CN" dirty="0">
                <a:latin typeface="Consolas" panose="020B0609020204030204" pitchFamily="49" charset="0"/>
              </a:rPr>
              <a:t> f:</a:t>
            </a:r>
          </a:p>
          <a:p>
            <a:pPr>
              <a:buSzPct val="90000"/>
              <a:buFont typeface="Wingdings" panose="05000000000000000000" pitchFamily="2" charset="2"/>
              <a:buNone/>
            </a:pPr>
            <a:r>
              <a:rPr lang="zh-CN" altLang="en-US" dirty="0">
                <a:latin typeface="Consolas" panose="020B0609020204030204" pitchFamily="49" charset="0"/>
              </a:rPr>
              <a:t>    s = f.read(5)</a:t>
            </a:r>
          </a:p>
          <a:p>
            <a:pPr>
              <a:buSzPct val="90000"/>
              <a:buFont typeface="Wingdings" panose="05000000000000000000" pitchFamily="2" charset="2"/>
              <a:buNone/>
            </a:pPr>
            <a:endParaRPr lang="zh-CN" altLang="en-US" dirty="0">
              <a:latin typeface="Consolas" panose="020B0609020204030204" pitchFamily="49" charset="0"/>
            </a:endParaRPr>
          </a:p>
          <a:p>
            <a:pPr>
              <a:buSzPct val="90000"/>
              <a:buFont typeface="Wingdings" panose="05000000000000000000" pitchFamily="2" charset="2"/>
              <a:buNone/>
            </a:pPr>
            <a:r>
              <a:rPr lang="zh-CN" altLang="en-US" dirty="0">
                <a:solidFill>
                  <a:srgbClr val="0000FF"/>
                </a:solidFill>
                <a:latin typeface="Consolas" panose="020B0609020204030204" pitchFamily="49" charset="0"/>
              </a:rPr>
              <a:t>print</a:t>
            </a:r>
            <a:r>
              <a:rPr lang="zh-CN" altLang="en-US" dirty="0">
                <a:latin typeface="Consolas" panose="020B0609020204030204" pitchFamily="49" charset="0"/>
              </a:rPr>
              <a:t>('s=',s)</a:t>
            </a:r>
          </a:p>
          <a:p>
            <a:pPr>
              <a:buSzPct val="90000"/>
              <a:buFont typeface="Wingdings" panose="05000000000000000000" pitchFamily="2" charset="2"/>
              <a:buNone/>
            </a:pPr>
            <a:r>
              <a:rPr lang="zh-CN" altLang="en-US" dirty="0">
                <a:solidFill>
                  <a:srgbClr val="0000FF"/>
                </a:solidFill>
                <a:latin typeface="Consolas" panose="020B0609020204030204" pitchFamily="49" charset="0"/>
              </a:rPr>
              <a:t>print</a:t>
            </a:r>
            <a:r>
              <a:rPr lang="zh-CN" altLang="en-US" dirty="0">
                <a:latin typeface="Consolas" panose="020B0609020204030204" pitchFamily="49" charset="0"/>
              </a:rPr>
              <a:t>('字符串s的长度(字符个数)=', len(s))</a:t>
            </a:r>
          </a:p>
        </p:txBody>
      </p:sp>
      <p:grpSp>
        <p:nvGrpSpPr>
          <p:cNvPr id="18" name="组合 114"/>
          <p:cNvGrpSpPr/>
          <p:nvPr/>
        </p:nvGrpSpPr>
        <p:grpSpPr>
          <a:xfrm>
            <a:off x="147160" y="121967"/>
            <a:ext cx="6225040" cy="662730"/>
            <a:chOff x="511108" y="3380765"/>
            <a:chExt cx="6225040" cy="662730"/>
          </a:xfrm>
        </p:grpSpPr>
        <p:grpSp>
          <p:nvGrpSpPr>
            <p:cNvPr id="19" name="组合 105"/>
            <p:cNvGrpSpPr/>
            <p:nvPr/>
          </p:nvGrpSpPr>
          <p:grpSpPr>
            <a:xfrm>
              <a:off x="511108" y="3380765"/>
              <a:ext cx="6225040" cy="662730"/>
              <a:chOff x="511108" y="3380765"/>
              <a:chExt cx="6225040" cy="662730"/>
            </a:xfrm>
          </p:grpSpPr>
          <p:sp>
            <p:nvSpPr>
              <p:cNvPr id="21"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22"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20" name="图片 19" descr="12.jpg"/>
            <p:cNvPicPr>
              <a:picLocks noChangeAspect="1"/>
            </p:cNvPicPr>
            <p:nvPr/>
          </p:nvPicPr>
          <p:blipFill>
            <a:blip r:embed="rId3"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324480931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P spid="3" grpId="0"/>
      <p:bldP spid="16"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1" name="文本占位符 31746"/>
          <p:cNvSpPr txBox="1">
            <a:spLocks/>
          </p:cNvSpPr>
          <p:nvPr/>
        </p:nvSpPr>
        <p:spPr bwMode="auto">
          <a:xfrm>
            <a:off x="365102" y="1124744"/>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ü"/>
            </a:pPr>
            <a:r>
              <a:rPr lang="zh-CN" altLang="en-US" sz="2000" b="1" noProof="1"/>
              <a:t>例</a:t>
            </a:r>
            <a:r>
              <a:rPr lang="en-US" altLang="zh-CN" sz="2000" b="1" noProof="1"/>
              <a:t>7-</a:t>
            </a:r>
            <a:r>
              <a:rPr lang="zh-CN" altLang="en-US" sz="2000" b="1" noProof="1"/>
              <a:t>4  移动文件指针。</a:t>
            </a:r>
          </a:p>
          <a:p>
            <a:pPr marL="686435" indent="-342265">
              <a:lnSpc>
                <a:spcPct val="150000"/>
              </a:lnSpc>
              <a:spcBef>
                <a:spcPct val="0"/>
              </a:spcBef>
              <a:buClr>
                <a:srgbClr val="FF0000"/>
              </a:buClr>
              <a:buFont typeface="Arial" panose="020B0604020202020204" pitchFamily="34" charset="0"/>
              <a:buChar char="•"/>
            </a:pPr>
            <a:r>
              <a:rPr lang="zh-CN" altLang="en-US" sz="1350" noProof="1"/>
              <a:t>Python 2.x和Python 3.x对于seek()方法的理解和处理是一致的，都是把文件指针定位到文件中</a:t>
            </a:r>
            <a:r>
              <a:rPr lang="zh-CN" altLang="en-US" sz="1350" noProof="1">
                <a:solidFill>
                  <a:srgbClr val="FF0000"/>
                </a:solidFill>
              </a:rPr>
              <a:t>指定字节的位置</a:t>
            </a:r>
            <a:r>
              <a:rPr lang="zh-CN" altLang="en-US" sz="1350" noProof="1"/>
              <a:t>。但是由于对中文的支持程度不一样，可能会导致在Python 2.x和Python 3.x中的运行结果有所不同。例如下面的代码在Python 3.</a:t>
            </a:r>
            <a:r>
              <a:rPr lang="en-US" altLang="zh-CN" sz="1350" noProof="1"/>
              <a:t>5</a:t>
            </a:r>
            <a:r>
              <a:rPr lang="zh-CN" altLang="en-US" sz="1350" noProof="1"/>
              <a:t>.</a:t>
            </a:r>
            <a:r>
              <a:rPr lang="en-US" altLang="zh-CN" sz="1350" noProof="1"/>
              <a:t>2</a:t>
            </a:r>
            <a:r>
              <a:rPr lang="zh-CN" altLang="en-US" sz="1350" noProof="1"/>
              <a:t>中运行，当遇到无法解码的字符会抛出异常。</a:t>
            </a:r>
          </a:p>
        </p:txBody>
      </p:sp>
      <p:sp>
        <p:nvSpPr>
          <p:cNvPr id="12" name="文本占位符 32770"/>
          <p:cNvSpPr txBox="1">
            <a:spLocks/>
          </p:cNvSpPr>
          <p:nvPr/>
        </p:nvSpPr>
        <p:spPr bwMode="auto">
          <a:xfrm>
            <a:off x="456634" y="2763395"/>
            <a:ext cx="8867894" cy="3617933"/>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05" indent="-344805">
              <a:lnSpc>
                <a:spcPct val="80000"/>
              </a:lnSpc>
              <a:buSzPct val="90000"/>
              <a:buFont typeface="Arial" charset="0"/>
              <a:buNone/>
            </a:pPr>
            <a:r>
              <a:rPr lang="en-US" altLang="zh-CN" sz="1400" dirty="0">
                <a:latin typeface="Consolas" panose="020B0609020204030204" pitchFamily="49" charset="0"/>
              </a:rPr>
              <a:t>&gt;&gt;&gt; s = ‘</a:t>
            </a:r>
            <a:r>
              <a:rPr lang="zh-CN" altLang="en-US" sz="1400" dirty="0">
                <a:latin typeface="Consolas" panose="020B0609020204030204" pitchFamily="49" charset="0"/>
              </a:rPr>
              <a:t>合肥工业大学</a:t>
            </a:r>
            <a:r>
              <a:rPr lang="en-US" altLang="zh-CN" sz="1400" dirty="0">
                <a:latin typeface="Consolas" panose="020B0609020204030204" pitchFamily="49" charset="0"/>
              </a:rPr>
              <a:t>HFUT'</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a:t>
            </a:r>
            <a:r>
              <a:rPr lang="en-US" altLang="zh-CN" sz="1400" dirty="0">
                <a:latin typeface="Consolas" panose="020B0609020204030204" pitchFamily="49" charset="0"/>
              </a:rPr>
              <a:t> = open(</a:t>
            </a:r>
            <a:r>
              <a:rPr lang="en-US" altLang="zh-CN" sz="1400" dirty="0" err="1">
                <a:latin typeface="Consolas" panose="020B0609020204030204" pitchFamily="49" charset="0"/>
              </a:rPr>
              <a:t>r'D</a:t>
            </a:r>
            <a:r>
              <a:rPr lang="en-US" altLang="zh-CN" sz="1400" dirty="0">
                <a:latin typeface="Consolas" panose="020B0609020204030204" pitchFamily="49" charset="0"/>
              </a:rPr>
              <a:t>:\sample.txt', 'w')</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fp.write</a:t>
            </a:r>
            <a:r>
              <a:rPr lang="en-US" altLang="zh-CN" sz="1400" dirty="0">
                <a:latin typeface="Consolas" panose="020B0609020204030204" pitchFamily="49" charset="0"/>
              </a:rPr>
              <a:t>(s)</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10</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fp.close</a:t>
            </a:r>
            <a:r>
              <a:rPr lang="en-US" altLang="zh-CN" sz="1400" dirty="0">
                <a:latin typeface="Consolas" panose="020B0609020204030204" pitchFamily="49" charset="0"/>
              </a:rPr>
              <a:t>()</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a:t>
            </a:r>
            <a:r>
              <a:rPr lang="en-US" altLang="zh-CN" sz="1400" dirty="0">
                <a:latin typeface="Consolas" panose="020B0609020204030204" pitchFamily="49" charset="0"/>
              </a:rPr>
              <a:t> = open(</a:t>
            </a:r>
            <a:r>
              <a:rPr lang="en-US" altLang="zh-CN" sz="1400" dirty="0" err="1">
                <a:latin typeface="Consolas" panose="020B0609020204030204" pitchFamily="49" charset="0"/>
              </a:rPr>
              <a:t>r'D</a:t>
            </a:r>
            <a:r>
              <a:rPr lang="en-US" altLang="zh-CN" sz="1400" dirty="0">
                <a:latin typeface="Consolas" panose="020B0609020204030204" pitchFamily="49" charset="0"/>
              </a:rPr>
              <a:t>:\sample.txt', 'r')</a:t>
            </a:r>
          </a:p>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(3))</a:t>
            </a:r>
          </a:p>
          <a:p>
            <a:pPr marL="1905" indent="-344805">
              <a:lnSpc>
                <a:spcPct val="80000"/>
              </a:lnSpc>
              <a:buSzPct val="90000"/>
              <a:buFont typeface="Arial" charset="0"/>
              <a:buNone/>
            </a:pPr>
            <a:r>
              <a:rPr lang="zh-CN" altLang="en-US" sz="1400" dirty="0">
                <a:solidFill>
                  <a:srgbClr val="0000FF"/>
                </a:solidFill>
                <a:latin typeface="Consolas" panose="020B0609020204030204" pitchFamily="49" charset="0"/>
              </a:rPr>
              <a:t>合肥工</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fp.seek</a:t>
            </a:r>
            <a:r>
              <a:rPr lang="en-US" altLang="zh-CN" sz="1400" dirty="0">
                <a:latin typeface="Consolas" panose="020B0609020204030204" pitchFamily="49" charset="0"/>
              </a:rPr>
              <a:t>(2)</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2</a:t>
            </a:r>
          </a:p>
        </p:txBody>
      </p:sp>
      <p:sp>
        <p:nvSpPr>
          <p:cNvPr id="4" name="矩形 3"/>
          <p:cNvSpPr/>
          <p:nvPr/>
        </p:nvSpPr>
        <p:spPr>
          <a:xfrm>
            <a:off x="4215314" y="2924944"/>
            <a:ext cx="4954954" cy="2677656"/>
          </a:xfrm>
          <a:prstGeom prst="rect">
            <a:avLst/>
          </a:prstGeom>
        </p:spPr>
        <p:txBody>
          <a:bodyPr wrap="square">
            <a:spAutoFit/>
          </a:bodyPr>
          <a:lstStyle/>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(1))</a:t>
            </a:r>
          </a:p>
          <a:p>
            <a:pPr marL="1905" indent="-344805">
              <a:lnSpc>
                <a:spcPct val="80000"/>
              </a:lnSpc>
              <a:buSzPct val="90000"/>
              <a:buFont typeface="Arial" charset="0"/>
              <a:buNone/>
            </a:pPr>
            <a:r>
              <a:rPr lang="zh-CN" altLang="en-US" sz="1400" dirty="0">
                <a:solidFill>
                  <a:srgbClr val="0000FF"/>
                </a:solidFill>
                <a:latin typeface="Consolas" panose="020B0609020204030204" pitchFamily="49" charset="0"/>
              </a:rPr>
              <a:t>肥</a:t>
            </a:r>
            <a:endParaRPr lang="en-US" altLang="zh-CN" sz="1400" dirty="0">
              <a:solidFill>
                <a:srgbClr val="0000FF"/>
              </a:solidFill>
              <a:latin typeface="Consolas" panose="020B0609020204030204" pitchFamily="49" charset="0"/>
            </a:endParaRP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fp.seek</a:t>
            </a:r>
            <a:r>
              <a:rPr lang="en-US" altLang="zh-CN" sz="1400" dirty="0">
                <a:latin typeface="Consolas" panose="020B0609020204030204" pitchFamily="49" charset="0"/>
              </a:rPr>
              <a:t>(13)</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13</a:t>
            </a:r>
          </a:p>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(1))</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F</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fp.seek</a:t>
            </a:r>
            <a:r>
              <a:rPr lang="en-US" altLang="zh-CN" sz="1400" dirty="0">
                <a:latin typeface="Consolas" panose="020B0609020204030204" pitchFamily="49" charset="0"/>
              </a:rPr>
              <a:t>(3)</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3</a:t>
            </a:r>
          </a:p>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(1))</a:t>
            </a:r>
            <a:endParaRPr lang="zh-CN" altLang="en-US" sz="1400" dirty="0">
              <a:latin typeface="Consolas" panose="020B0609020204030204" pitchFamily="49" charset="0"/>
            </a:endParaRPr>
          </a:p>
          <a:p>
            <a:pPr marL="1905" indent="-344805">
              <a:lnSpc>
                <a:spcPct val="80000"/>
              </a:lnSpc>
              <a:buSzPct val="90000"/>
              <a:buFont typeface="Arial" charset="0"/>
              <a:buNone/>
            </a:pPr>
            <a:r>
              <a:rPr lang="en-US" altLang="zh-CN" sz="1400" dirty="0" err="1">
                <a:solidFill>
                  <a:srgbClr val="FF0000"/>
                </a:solidFill>
                <a:latin typeface="Consolas" panose="020B0609020204030204" pitchFamily="49" charset="0"/>
              </a:rPr>
              <a:t>Traceback</a:t>
            </a:r>
            <a:r>
              <a:rPr lang="en-US" altLang="zh-CN" sz="1400" dirty="0">
                <a:solidFill>
                  <a:srgbClr val="FF0000"/>
                </a:solidFill>
                <a:latin typeface="Consolas" panose="020B0609020204030204" pitchFamily="49" charset="0"/>
              </a:rPr>
              <a:t> (most recent call last):</a:t>
            </a:r>
          </a:p>
          <a:p>
            <a:pPr marL="1905" indent="-344805">
              <a:lnSpc>
                <a:spcPct val="80000"/>
              </a:lnSpc>
              <a:buSzPct val="90000"/>
              <a:buFont typeface="Arial" charset="0"/>
              <a:buNone/>
            </a:pPr>
            <a:r>
              <a:rPr lang="en-US" altLang="zh-CN" sz="1400" dirty="0">
                <a:solidFill>
                  <a:srgbClr val="FF0000"/>
                </a:solidFill>
                <a:latin typeface="Consolas" panose="020B0609020204030204" pitchFamily="49" charset="0"/>
              </a:rPr>
              <a:t>  File "&lt;pyshell#14&gt;", line 1, in &lt;module&gt;</a:t>
            </a:r>
          </a:p>
          <a:p>
            <a:pPr marL="1905" indent="-344805">
              <a:lnSpc>
                <a:spcPct val="80000"/>
              </a:lnSpc>
              <a:buSzPct val="90000"/>
              <a:buFont typeface="Arial" charset="0"/>
              <a:buNone/>
            </a:pPr>
            <a:r>
              <a:rPr lang="en-US" altLang="zh-CN" sz="1400" dirty="0">
                <a:solidFill>
                  <a:srgbClr val="FF0000"/>
                </a:solidFill>
                <a:latin typeface="Consolas" panose="020B0609020204030204" pitchFamily="49" charset="0"/>
              </a:rPr>
              <a:t>    print(</a:t>
            </a:r>
            <a:r>
              <a:rPr lang="en-US" altLang="zh-CN" sz="1400" dirty="0" err="1">
                <a:solidFill>
                  <a:srgbClr val="FF0000"/>
                </a:solidFill>
                <a:latin typeface="Consolas" panose="020B0609020204030204" pitchFamily="49" charset="0"/>
              </a:rPr>
              <a:t>fp.read</a:t>
            </a:r>
            <a:r>
              <a:rPr lang="en-US" altLang="zh-CN" sz="1400" dirty="0">
                <a:solidFill>
                  <a:srgbClr val="FF0000"/>
                </a:solidFill>
                <a:latin typeface="Consolas" panose="020B0609020204030204" pitchFamily="49" charset="0"/>
              </a:rPr>
              <a:t>(1))</a:t>
            </a:r>
          </a:p>
          <a:p>
            <a:pPr marL="1905" indent="-344805">
              <a:lnSpc>
                <a:spcPct val="80000"/>
              </a:lnSpc>
              <a:buSzPct val="90000"/>
              <a:buFont typeface="Arial" charset="0"/>
              <a:buNone/>
            </a:pPr>
            <a:r>
              <a:rPr lang="en-US" altLang="zh-CN" sz="1400" dirty="0" err="1">
                <a:solidFill>
                  <a:srgbClr val="FF0000"/>
                </a:solidFill>
                <a:latin typeface="Consolas" panose="020B0609020204030204" pitchFamily="49" charset="0"/>
              </a:rPr>
              <a:t>UnicodeDecodeError</a:t>
            </a:r>
            <a:r>
              <a:rPr lang="en-US" altLang="zh-CN" sz="1400" dirty="0">
                <a:solidFill>
                  <a:srgbClr val="FF0000"/>
                </a:solidFill>
                <a:latin typeface="Consolas" panose="020B0609020204030204" pitchFamily="49" charset="0"/>
              </a:rPr>
              <a:t>: '</a:t>
            </a:r>
            <a:r>
              <a:rPr lang="en-US" altLang="zh-CN" sz="1400" dirty="0" err="1">
                <a:solidFill>
                  <a:srgbClr val="FF0000"/>
                </a:solidFill>
                <a:latin typeface="Consolas" panose="020B0609020204030204" pitchFamily="49" charset="0"/>
              </a:rPr>
              <a:t>gbk</a:t>
            </a:r>
            <a:r>
              <a:rPr lang="en-US" altLang="zh-CN" sz="1400" dirty="0">
                <a:solidFill>
                  <a:srgbClr val="FF0000"/>
                </a:solidFill>
                <a:latin typeface="Consolas" panose="020B0609020204030204" pitchFamily="49" charset="0"/>
              </a:rPr>
              <a:t>' codec can't decode byte 0xa7 in position 8: illegal </a:t>
            </a:r>
            <a:r>
              <a:rPr lang="en-US" altLang="zh-CN" sz="1400" dirty="0" err="1">
                <a:solidFill>
                  <a:srgbClr val="FF0000"/>
                </a:solidFill>
                <a:latin typeface="Consolas" panose="020B0609020204030204" pitchFamily="49" charset="0"/>
              </a:rPr>
              <a:t>multibyte</a:t>
            </a:r>
            <a:r>
              <a:rPr lang="en-US" altLang="zh-CN" sz="1400" dirty="0">
                <a:solidFill>
                  <a:srgbClr val="FF0000"/>
                </a:solidFill>
                <a:latin typeface="Consolas" panose="020B0609020204030204" pitchFamily="49" charset="0"/>
              </a:rPr>
              <a:t> sequence</a:t>
            </a:r>
          </a:p>
        </p:txBody>
      </p:sp>
      <p:sp>
        <p:nvSpPr>
          <p:cNvPr id="2" name="文本框 1">
            <a:extLst>
              <a:ext uri="{FF2B5EF4-FFF2-40B4-BE49-F238E27FC236}">
                <a16:creationId xmlns:a16="http://schemas.microsoft.com/office/drawing/2014/main" id="{D31455A0-F7FC-E55E-AABE-EB109C745EED}"/>
              </a:ext>
            </a:extLst>
          </p:cNvPr>
          <p:cNvSpPr txBox="1"/>
          <p:nvPr/>
        </p:nvSpPr>
        <p:spPr>
          <a:xfrm>
            <a:off x="167547" y="5666779"/>
            <a:ext cx="4852610" cy="646331"/>
          </a:xfrm>
          <a:prstGeom prst="rect">
            <a:avLst/>
          </a:prstGeom>
          <a:noFill/>
        </p:spPr>
        <p:txBody>
          <a:bodyPr wrap="none" rtlCol="0">
            <a:spAutoFit/>
          </a:bodyPr>
          <a:lstStyle/>
          <a:p>
            <a:r>
              <a:rPr lang="en-US" altLang="zh-CN" dirty="0"/>
              <a:t>Read:</a:t>
            </a:r>
            <a:r>
              <a:rPr lang="zh-CN" altLang="en-US" dirty="0"/>
              <a:t>二进制 读字节个数 文本文件读字符个数</a:t>
            </a:r>
            <a:endParaRPr lang="en-US" altLang="zh-CN" dirty="0"/>
          </a:p>
          <a:p>
            <a:r>
              <a:rPr lang="en-US" altLang="zh-CN" dirty="0"/>
              <a:t>Seek</a:t>
            </a:r>
            <a:r>
              <a:rPr lang="zh-CN" altLang="en-US" dirty="0"/>
              <a:t>是字节</a:t>
            </a:r>
          </a:p>
        </p:txBody>
      </p:sp>
    </p:spTree>
    <p:extLst>
      <p:ext uri="{BB962C8B-B14F-4D97-AF65-F5344CB8AC3E}">
        <p14:creationId xmlns:p14="http://schemas.microsoft.com/office/powerpoint/2010/main" val="101155375"/>
      </p:ext>
    </p:extLst>
  </p:cSld>
  <p:clrMapOvr>
    <a:masterClrMapping/>
  </p:clrMapOvr>
  <p:transition spd="slow" advClick="0">
    <p:pull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文本占位符 34818"/>
          <p:cNvSpPr>
            <a:spLocks noGrp="1"/>
          </p:cNvSpPr>
          <p:nvPr>
            <p:ph idx="1"/>
          </p:nvPr>
        </p:nvSpPr>
        <p:spPr>
          <a:xfrm>
            <a:off x="323528" y="936311"/>
            <a:ext cx="8161020" cy="3398520"/>
          </a:xfrm>
        </p:spPr>
        <p:txBody>
          <a:bodyPr/>
          <a:lstStyle/>
          <a:p>
            <a:pPr>
              <a:spcBef>
                <a:spcPts val="0"/>
              </a:spcBef>
              <a:buClr>
                <a:srgbClr val="FF0000"/>
              </a:buClr>
              <a:buFont typeface="Wingdings" panose="05000000000000000000" pitchFamily="2" charset="2"/>
              <a:buChar char="ü"/>
            </a:pPr>
            <a:r>
              <a:rPr lang="zh-CN" altLang="en-US" sz="1800" noProof="1"/>
              <a:t>例</a:t>
            </a:r>
            <a:r>
              <a:rPr lang="en-US" altLang="zh-CN" sz="1800" noProof="1"/>
              <a:t>7-</a:t>
            </a:r>
            <a:r>
              <a:rPr lang="zh-CN" altLang="en-US" sz="1800" noProof="1"/>
              <a:t>5：  读取文本文件data.txt（文件中每行存放一个整数）中所有整数，按升序排序后再写入文本文件data_</a:t>
            </a:r>
            <a:r>
              <a:rPr lang="en-US" altLang="zh-CN" sz="1800" noProof="1"/>
              <a:t>new</a:t>
            </a:r>
            <a:r>
              <a:rPr lang="zh-CN" altLang="en-US" sz="1800" noProof="1"/>
              <a:t>.txt中。</a:t>
            </a:r>
          </a:p>
          <a:p>
            <a:pPr marL="1905" indent="-1905">
              <a:lnSpc>
                <a:spcPct val="80000"/>
              </a:lnSpc>
            </a:pPr>
            <a:endParaRPr lang="zh-CN" altLang="en-US" sz="1350" noProof="1"/>
          </a:p>
        </p:txBody>
      </p:sp>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3" name="矩形 2"/>
          <p:cNvSpPr/>
          <p:nvPr/>
        </p:nvSpPr>
        <p:spPr>
          <a:xfrm>
            <a:off x="1691680" y="1611062"/>
            <a:ext cx="6336704" cy="1846659"/>
          </a:xfrm>
          <a:prstGeom prst="rect">
            <a:avLst/>
          </a:prstGeom>
        </p:spPr>
        <p:txBody>
          <a:bodyPr wrap="square">
            <a:spAutoFit/>
          </a:bodyPr>
          <a:lstStyle/>
          <a:p>
            <a:pPr marL="1905" indent="-344805">
              <a:buNone/>
            </a:pPr>
            <a:r>
              <a:rPr lang="zh-CN" altLang="en-US" sz="1600" noProof="1">
                <a:solidFill>
                  <a:srgbClr val="0000FF"/>
                </a:solidFill>
                <a:latin typeface="Consolas" panose="020B0609020204030204" pitchFamily="49" charset="0"/>
              </a:rPr>
              <a:t>with open</a:t>
            </a:r>
            <a:r>
              <a:rPr lang="zh-CN" altLang="en-US" sz="1600" noProof="1">
                <a:latin typeface="Consolas" panose="020B0609020204030204" pitchFamily="49" charset="0"/>
              </a:rPr>
              <a:t>('data.txt') </a:t>
            </a:r>
            <a:r>
              <a:rPr lang="zh-CN" altLang="en-US" sz="1600" noProof="1">
                <a:solidFill>
                  <a:srgbClr val="0000FF"/>
                </a:solidFill>
                <a:latin typeface="Consolas" panose="020B0609020204030204" pitchFamily="49" charset="0"/>
              </a:rPr>
              <a:t>as</a:t>
            </a:r>
            <a:r>
              <a:rPr lang="zh-CN" altLang="en-US" sz="1600" noProof="1">
                <a:latin typeface="Consolas" panose="020B0609020204030204" pitchFamily="49" charset="0"/>
              </a:rPr>
              <a:t> fp:</a:t>
            </a:r>
          </a:p>
          <a:p>
            <a:pPr marL="1905" indent="-344805">
              <a:buNone/>
            </a:pPr>
            <a:r>
              <a:rPr lang="zh-CN" altLang="en-US" sz="1600" noProof="1">
                <a:latin typeface="Consolas" panose="020B0609020204030204" pitchFamily="49" charset="0"/>
              </a:rPr>
              <a:t>    data = fp.readlines()</a:t>
            </a:r>
          </a:p>
          <a:p>
            <a:pPr marL="1905" indent="-344805">
              <a:buNone/>
            </a:pPr>
            <a:endParaRPr lang="zh-CN" altLang="en-US" sz="1600" noProof="1">
              <a:latin typeface="Consolas" panose="020B0609020204030204" pitchFamily="49" charset="0"/>
            </a:endParaRPr>
          </a:p>
          <a:p>
            <a:pPr marL="1905" indent="-344805">
              <a:buNone/>
            </a:pPr>
            <a:r>
              <a:rPr lang="zh-CN" altLang="en-US" sz="1600" noProof="1">
                <a:latin typeface="Consolas" panose="020B0609020204030204" pitchFamily="49" charset="0"/>
              </a:rPr>
              <a:t>data.sort(key=int)</a:t>
            </a:r>
          </a:p>
          <a:p>
            <a:pPr marL="1905" indent="-344805">
              <a:buNone/>
            </a:pPr>
            <a:endParaRPr lang="zh-CN" altLang="en-US" sz="1600" noProof="1">
              <a:latin typeface="Consolas" panose="020B0609020204030204" pitchFamily="49" charset="0"/>
            </a:endParaRPr>
          </a:p>
          <a:p>
            <a:pPr marL="1905" indent="-344805">
              <a:buNone/>
            </a:pPr>
            <a:r>
              <a:rPr lang="zh-CN" altLang="en-US" sz="1600" noProof="1">
                <a:solidFill>
                  <a:srgbClr val="0000FF"/>
                </a:solidFill>
                <a:latin typeface="Consolas" panose="020B0609020204030204" pitchFamily="49" charset="0"/>
              </a:rPr>
              <a:t>with open</a:t>
            </a:r>
            <a:r>
              <a:rPr lang="zh-CN" altLang="en-US" sz="1600" noProof="1">
                <a:latin typeface="Consolas" panose="020B0609020204030204" pitchFamily="49" charset="0"/>
              </a:rPr>
              <a:t>('data_new.txt', 'w') </a:t>
            </a:r>
            <a:r>
              <a:rPr lang="zh-CN" altLang="en-US" sz="1600" noProof="1">
                <a:solidFill>
                  <a:srgbClr val="0000FF"/>
                </a:solidFill>
                <a:latin typeface="Consolas" panose="020B0609020204030204" pitchFamily="49" charset="0"/>
              </a:rPr>
              <a:t>as</a:t>
            </a:r>
            <a:r>
              <a:rPr lang="zh-CN" altLang="en-US" sz="1600" noProof="1">
                <a:latin typeface="Consolas" panose="020B0609020204030204" pitchFamily="49" charset="0"/>
              </a:rPr>
              <a:t> fp:</a:t>
            </a:r>
          </a:p>
          <a:p>
            <a:pPr marL="1905" indent="-344805">
              <a:buNone/>
            </a:pPr>
            <a:r>
              <a:rPr lang="zh-CN" altLang="en-US" sz="1600" noProof="1">
                <a:latin typeface="Consolas" panose="020B0609020204030204" pitchFamily="49" charset="0"/>
              </a:rPr>
              <a:t>    fp.writelines(data)</a:t>
            </a:r>
          </a:p>
        </p:txBody>
      </p:sp>
      <p:sp>
        <p:nvSpPr>
          <p:cNvPr id="11" name="文本占位符 35842"/>
          <p:cNvSpPr txBox="1">
            <a:spLocks/>
          </p:cNvSpPr>
          <p:nvPr/>
        </p:nvSpPr>
        <p:spPr bwMode="auto">
          <a:xfrm>
            <a:off x="395536" y="3501008"/>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Clr>
                <a:srgbClr val="FF0000"/>
              </a:buClr>
              <a:buSzPct val="90000"/>
              <a:buFont typeface="Wingdings" panose="05000000000000000000" pitchFamily="2" charset="2"/>
              <a:buChar char="ü"/>
            </a:pPr>
            <a:r>
              <a:rPr lang="zh-CN" altLang="en-US" sz="1800" noProof="1"/>
              <a:t>例</a:t>
            </a:r>
            <a:r>
              <a:rPr lang="en-US" altLang="zh-CN" sz="1800" noProof="1"/>
              <a:t>7-</a:t>
            </a:r>
            <a:r>
              <a:rPr lang="zh-CN" altLang="en-US" sz="1800" noProof="1"/>
              <a:t>6  编写程序，保存为demo6.py，运行后生成文件demo6_new.py，其中的内容与demo6.py一致，但是在每行的行尾加上了行号。</a:t>
            </a:r>
          </a:p>
          <a:p>
            <a:pPr marL="1905" indent="-344805">
              <a:lnSpc>
                <a:spcPct val="80000"/>
              </a:lnSpc>
              <a:buSzPct val="90000"/>
              <a:buFont typeface="Arial" charset="0"/>
              <a:buNone/>
            </a:pPr>
            <a:endParaRPr lang="zh-CN" altLang="en-US" sz="1500" noProof="1"/>
          </a:p>
        </p:txBody>
      </p:sp>
      <p:sp>
        <p:nvSpPr>
          <p:cNvPr id="4" name="矩形 3"/>
          <p:cNvSpPr/>
          <p:nvPr/>
        </p:nvSpPr>
        <p:spPr>
          <a:xfrm>
            <a:off x="1459657" y="4221088"/>
            <a:ext cx="7149480" cy="2308324"/>
          </a:xfrm>
          <a:prstGeom prst="rect">
            <a:avLst/>
          </a:prstGeom>
        </p:spPr>
        <p:txBody>
          <a:bodyPr wrap="square">
            <a:spAutoFit/>
          </a:bodyPr>
          <a:lstStyle/>
          <a:p>
            <a:pPr marL="1905" indent="-344805">
              <a:buSzPct val="90000"/>
              <a:buFont typeface="Arial" charset="0"/>
              <a:buNone/>
            </a:pPr>
            <a:r>
              <a:rPr lang="zh-CN" altLang="en-US" sz="1600" noProof="1">
                <a:latin typeface="Consolas" panose="020B0609020204030204" pitchFamily="49" charset="0"/>
              </a:rPr>
              <a:t>filename = 'demo6.py'</a:t>
            </a:r>
          </a:p>
          <a:p>
            <a:pPr marL="1905" indent="-344805">
              <a:buSzPct val="90000"/>
              <a:buFont typeface="Arial" charset="0"/>
              <a:buNone/>
            </a:pPr>
            <a:r>
              <a:rPr lang="zh-CN" altLang="en-US" sz="1600" noProof="1">
                <a:latin typeface="Consolas" panose="020B0609020204030204" pitchFamily="49" charset="0"/>
              </a:rPr>
              <a:t>with open(filename, 'r') as fp:</a:t>
            </a:r>
          </a:p>
          <a:p>
            <a:pPr marL="1905" indent="-344805">
              <a:buSzPct val="90000"/>
              <a:buFont typeface="Arial" charset="0"/>
              <a:buNone/>
            </a:pPr>
            <a:r>
              <a:rPr lang="zh-CN" altLang="en-US" sz="1600" noProof="1">
                <a:latin typeface="Consolas" panose="020B0609020204030204" pitchFamily="49" charset="0"/>
              </a:rPr>
              <a:t>    lines = fp.readlines()</a:t>
            </a:r>
          </a:p>
          <a:p>
            <a:pPr marL="1905" indent="-344805">
              <a:buSzPct val="90000"/>
              <a:buFont typeface="Arial" charset="0"/>
              <a:buNone/>
            </a:pPr>
            <a:r>
              <a:rPr lang="zh-CN" altLang="en-US" sz="1600" noProof="1">
                <a:latin typeface="Consolas" panose="020B0609020204030204" pitchFamily="49" charset="0"/>
              </a:rPr>
              <a:t>maxLength = len(max(lines, key=len))</a:t>
            </a:r>
          </a:p>
          <a:p>
            <a:pPr marL="1905" indent="-344805">
              <a:buSzPct val="90000"/>
              <a:buFont typeface="Arial" charset="0"/>
              <a:buNone/>
            </a:pPr>
            <a:endParaRPr lang="zh-CN" altLang="en-US" sz="1600" noProof="1">
              <a:latin typeface="Consolas" panose="020B0609020204030204" pitchFamily="49" charset="0"/>
            </a:endParaRPr>
          </a:p>
          <a:p>
            <a:pPr marL="1905" indent="-344805">
              <a:buSzPct val="90000"/>
              <a:buFont typeface="Arial" charset="0"/>
              <a:buNone/>
            </a:pPr>
            <a:r>
              <a:rPr lang="zh-CN" altLang="en-US" sz="1600" noProof="1">
                <a:latin typeface="Consolas" panose="020B0609020204030204" pitchFamily="49" charset="0"/>
              </a:rPr>
              <a:t>lines = [line.rstrip().ljust(maxLength)+'#'+str(index)+'\n'</a:t>
            </a:r>
          </a:p>
          <a:p>
            <a:pPr marL="1905" indent="-344805">
              <a:buSzPct val="90000"/>
              <a:buFont typeface="Arial" charset="0"/>
              <a:buNone/>
            </a:pPr>
            <a:r>
              <a:rPr lang="zh-CN" altLang="en-US" sz="1600" noProof="1">
                <a:latin typeface="Consolas" panose="020B0609020204030204" pitchFamily="49" charset="0"/>
              </a:rPr>
              <a:t>         for index, line in enumerate(lines)]</a:t>
            </a:r>
          </a:p>
          <a:p>
            <a:pPr marL="1905" indent="-344805">
              <a:buSzPct val="90000"/>
              <a:buFont typeface="Arial" charset="0"/>
              <a:buNone/>
            </a:pPr>
            <a:r>
              <a:rPr lang="zh-CN" altLang="en-US" sz="1600" noProof="1">
                <a:latin typeface="Consolas" panose="020B0609020204030204" pitchFamily="49" charset="0"/>
              </a:rPr>
              <a:t>with open(filename[:-3]+'_new.py', 'w') as fp:</a:t>
            </a:r>
          </a:p>
          <a:p>
            <a:pPr marL="1905" indent="-344805">
              <a:buSzPct val="90000"/>
              <a:buFont typeface="Arial" charset="0"/>
              <a:buNone/>
            </a:pPr>
            <a:r>
              <a:rPr lang="zh-CN" altLang="en-US" sz="1600" noProof="1">
                <a:latin typeface="Consolas" panose="020B0609020204030204" pitchFamily="49" charset="0"/>
              </a:rPr>
              <a:t>    fp.writelines(lines)</a:t>
            </a:r>
          </a:p>
        </p:txBody>
      </p:sp>
      <p:pic>
        <p:nvPicPr>
          <p:cNvPr id="10" name="图片 9">
            <a:extLst>
              <a:ext uri="{FF2B5EF4-FFF2-40B4-BE49-F238E27FC236}">
                <a16:creationId xmlns:a16="http://schemas.microsoft.com/office/drawing/2014/main" id="{F5662D68-1708-C945-E3DD-1F8A18E06838}"/>
              </a:ext>
            </a:extLst>
          </p:cNvPr>
          <p:cNvPicPr>
            <a:picLocks noChangeAspect="1"/>
          </p:cNvPicPr>
          <p:nvPr/>
        </p:nvPicPr>
        <p:blipFill>
          <a:blip r:embed="rId3"/>
          <a:stretch>
            <a:fillRect/>
          </a:stretch>
        </p:blipFill>
        <p:spPr>
          <a:xfrm>
            <a:off x="570476" y="4334831"/>
            <a:ext cx="8513444" cy="2122028"/>
          </a:xfrm>
          <a:prstGeom prst="rect">
            <a:avLst/>
          </a:prstGeom>
        </p:spPr>
      </p:pic>
    </p:spTree>
    <p:extLst>
      <p:ext uri="{BB962C8B-B14F-4D97-AF65-F5344CB8AC3E}">
        <p14:creationId xmlns:p14="http://schemas.microsoft.com/office/powerpoint/2010/main" val="217447029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39" y="764704"/>
            <a:ext cx="8229600" cy="660930"/>
          </a:xfrm>
        </p:spPr>
        <p:txBody>
          <a:bodyPr>
            <a:normAutofit/>
          </a:bodyPr>
          <a:lstStyle/>
          <a:p>
            <a:pPr marL="571500" indent="-571500">
              <a:buClr>
                <a:srgbClr val="FF0000"/>
              </a:buClr>
              <a:buFont typeface="Wingdings" panose="05000000000000000000" pitchFamily="2" charset="2"/>
              <a:buChar char="ü"/>
            </a:pPr>
            <a:r>
              <a:rPr lang="zh-CN" altLang="en-US" sz="2800" dirty="0">
                <a:ea typeface="仿宋" panose="02010609060101010101" pitchFamily="49" charset="-122"/>
              </a:rPr>
              <a:t>同时读写文本文件</a:t>
            </a:r>
          </a:p>
        </p:txBody>
      </p:sp>
      <p:pic>
        <p:nvPicPr>
          <p:cNvPr id="4" name="Content Placeholder 3"/>
          <p:cNvPicPr>
            <a:picLocks noGrp="1" noChangeAspect="1"/>
          </p:cNvPicPr>
          <p:nvPr>
            <p:ph idx="1"/>
          </p:nvPr>
        </p:nvPicPr>
        <p:blipFill>
          <a:blip r:embed="rId2"/>
          <a:stretch>
            <a:fillRect/>
          </a:stretch>
        </p:blipFill>
        <p:spPr>
          <a:xfrm>
            <a:off x="1371641" y="1844824"/>
            <a:ext cx="5827496" cy="3946754"/>
          </a:xfrm>
          <a:prstGeom prst="rect">
            <a:avLst/>
          </a:prstGeom>
        </p:spPr>
      </p:pic>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2323001880"/>
      </p:ext>
    </p:extLst>
  </p:cSld>
  <p:clrMapOvr>
    <a:masterClrMapping/>
  </p:clrMapOvr>
  <p:transition spd="slow" advClick="0">
    <p:pull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92696"/>
            <a:ext cx="8229600" cy="660930"/>
          </a:xfrm>
        </p:spPr>
        <p:txBody>
          <a:bodyPr>
            <a:normAutofit/>
          </a:bodyPr>
          <a:lstStyle/>
          <a:p>
            <a:pPr marL="342900" indent="-342900">
              <a:spcBef>
                <a:spcPct val="20000"/>
              </a:spcBef>
              <a:buClr>
                <a:srgbClr val="FF0000"/>
              </a:buClr>
              <a:buFont typeface="Wingdings" panose="05000000000000000000" pitchFamily="2" charset="2"/>
              <a:buChar char="ü"/>
            </a:pPr>
            <a:r>
              <a:rPr lang="zh-CN" altLang="en-US" sz="1800" dirty="0">
                <a:latin typeface="Times New Roman" pitchFamily="18" charset="0"/>
                <a:ea typeface="仿宋" pitchFamily="49" charset="-122"/>
                <a:cs typeface="+mn-cs"/>
                <a:sym typeface="+mn-ea"/>
              </a:rPr>
              <a:t>例</a:t>
            </a:r>
            <a:r>
              <a:rPr lang="en-US" altLang="zh-CN" sz="1800" dirty="0">
                <a:latin typeface="Times New Roman" pitchFamily="18" charset="0"/>
                <a:ea typeface="仿宋" pitchFamily="49" charset="-122"/>
                <a:cs typeface="+mn-cs"/>
                <a:sym typeface="+mn-ea"/>
              </a:rPr>
              <a:t>: </a:t>
            </a:r>
            <a:r>
              <a:rPr lang="zh-CN" altLang="en-US" sz="1800" dirty="0">
                <a:latin typeface="Times New Roman" pitchFamily="18" charset="0"/>
                <a:ea typeface="仿宋" pitchFamily="49" charset="-122"/>
                <a:cs typeface="+mn-cs"/>
                <a:sym typeface="+mn-ea"/>
              </a:rPr>
              <a:t>同时读写文本文件</a:t>
            </a:r>
            <a:endParaRPr lang="en-US" sz="1800" dirty="0">
              <a:latin typeface="Times New Roman" pitchFamily="18" charset="0"/>
              <a:ea typeface="仿宋" pitchFamily="49" charset="-122"/>
              <a:cs typeface="+mn-cs"/>
            </a:endParaRPr>
          </a:p>
        </p:txBody>
      </p:sp>
      <p:sp>
        <p:nvSpPr>
          <p:cNvPr id="3" name="Content Placeholder 2"/>
          <p:cNvSpPr>
            <a:spLocks noGrp="1"/>
          </p:cNvSpPr>
          <p:nvPr>
            <p:ph idx="1"/>
          </p:nvPr>
        </p:nvSpPr>
        <p:spPr>
          <a:xfrm>
            <a:off x="827584" y="1484784"/>
            <a:ext cx="8229600" cy="4678451"/>
          </a:xfrm>
        </p:spPr>
        <p:txBody>
          <a:bodyPr/>
          <a:lstStyle/>
          <a:p>
            <a:pPr marL="0" indent="0">
              <a:spcBef>
                <a:spcPts val="0"/>
              </a:spcBef>
              <a:buNone/>
            </a:pPr>
            <a:r>
              <a:rPr lang="en-US" sz="1400" dirty="0">
                <a:latin typeface="Consolas" panose="020B0609020204030204" pitchFamily="49" charset="0"/>
              </a:rPr>
              <a:t>text = '</a:t>
            </a:r>
            <a:r>
              <a:rPr lang="en-US" sz="1400" dirty="0" err="1">
                <a:latin typeface="Consolas" panose="020B0609020204030204" pitchFamily="49" charset="0"/>
              </a:rPr>
              <a:t>这是一段测试文本</a:t>
            </a:r>
            <a:r>
              <a:rPr lang="en-US" sz="1400" dirty="0">
                <a:latin typeface="Consolas" panose="020B0609020204030204" pitchFamily="49" charset="0"/>
              </a:rPr>
              <a:t>'</a:t>
            </a:r>
          </a:p>
          <a:p>
            <a:pPr marL="0" indent="0">
              <a:spcBef>
                <a:spcPts val="0"/>
              </a:spcBef>
              <a:buNone/>
            </a:pP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a:t>
            </a:r>
            <a:r>
              <a:rPr lang="en-US" sz="1400" dirty="0" err="1">
                <a:latin typeface="Consolas" panose="020B0609020204030204" pitchFamily="49" charset="0"/>
              </a:rPr>
              <a:t>以w+方式创建文件，可读可写</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with open('test.txt', 'w+', encoding='utf8') as </a:t>
            </a:r>
            <a:r>
              <a:rPr lang="en-US" sz="1400" dirty="0" err="1">
                <a:latin typeface="Consolas" panose="020B0609020204030204" pitchFamily="49" charset="0"/>
              </a:rPr>
              <a:t>fp</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(text)</a:t>
            </a:r>
          </a:p>
          <a:p>
            <a:pPr marL="0" indent="0">
              <a:spcBef>
                <a:spcPts val="0"/>
              </a:spcBef>
              <a:buNone/>
            </a:pPr>
            <a:r>
              <a:rPr lang="en-US" sz="1400" dirty="0">
                <a:latin typeface="Consolas" panose="020B0609020204030204" pitchFamily="49" charset="0"/>
              </a:rPr>
              <a:t>    #定位文件指针，在utf8编码中，一个汉字占3个字节</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(12)</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从当前位置开始读取剩余内容</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print(</a:t>
            </a:r>
            <a:r>
              <a:rPr lang="en-US" sz="1400" dirty="0" err="1">
                <a:latin typeface="Consolas" panose="020B0609020204030204" pitchFamily="49" charset="0"/>
              </a:rPr>
              <a:t>fp.read</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重新定位</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(12)</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在当前位置写入新内容，覆盖原有内容</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a:t>
            </a:r>
            <a:r>
              <a:rPr lang="en-US" sz="1400" dirty="0" err="1">
                <a:latin typeface="Consolas" panose="020B0609020204030204" pitchFamily="49" charset="0"/>
              </a:rPr>
              <a:t>模拟</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重新定位</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(9)</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在当前位置写入内容</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('个')</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定位到文件尾</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(0, 2)</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a:t>
            </a:r>
            <a:r>
              <a:rPr lang="en-US" sz="1400" dirty="0" err="1">
                <a:latin typeface="Consolas" panose="020B0609020204030204" pitchFamily="49" charset="0"/>
              </a:rPr>
              <a:t>结束</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定位到文件头</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(0)</a:t>
            </a:r>
          </a:p>
          <a:p>
            <a:pPr marL="0" indent="0">
              <a:spcBef>
                <a:spcPts val="0"/>
              </a:spcBef>
              <a:buNone/>
            </a:pPr>
            <a:r>
              <a:rPr lang="en-US" sz="1400" dirty="0">
                <a:latin typeface="Consolas" panose="020B0609020204030204" pitchFamily="49" charset="0"/>
              </a:rPr>
              <a:t>    print(</a:t>
            </a:r>
            <a:r>
              <a:rPr lang="en-US" sz="1400" dirty="0" err="1">
                <a:latin typeface="Consolas" panose="020B0609020204030204" pitchFamily="49" charset="0"/>
              </a:rPr>
              <a:t>fp.read</a:t>
            </a:r>
            <a:r>
              <a:rPr lang="en-US" sz="1400" dirty="0">
                <a:latin typeface="Consolas" panose="020B0609020204030204" pitchFamily="49" charset="0"/>
              </a:rPr>
              <a:t>())</a:t>
            </a:r>
          </a:p>
        </p:txBody>
      </p:sp>
      <p:grpSp>
        <p:nvGrpSpPr>
          <p:cNvPr id="4" name="组合 114"/>
          <p:cNvGrpSpPr/>
          <p:nvPr/>
        </p:nvGrpSpPr>
        <p:grpSpPr>
          <a:xfrm>
            <a:off x="147160" y="121967"/>
            <a:ext cx="6225040" cy="662730"/>
            <a:chOff x="511108" y="3380765"/>
            <a:chExt cx="6225040" cy="662730"/>
          </a:xfrm>
        </p:grpSpPr>
        <p:grpSp>
          <p:nvGrpSpPr>
            <p:cNvPr id="5" name="组合 105"/>
            <p:cNvGrpSpPr/>
            <p:nvPr/>
          </p:nvGrpSpPr>
          <p:grpSpPr>
            <a:xfrm>
              <a:off x="511108" y="3380765"/>
              <a:ext cx="6225040" cy="662730"/>
              <a:chOff x="511108" y="3380765"/>
              <a:chExt cx="6225040" cy="662730"/>
            </a:xfrm>
          </p:grpSpPr>
          <p:sp>
            <p:nvSpPr>
              <p:cNvPr id="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pic>
        <p:nvPicPr>
          <p:cNvPr id="10" name="图片 9">
            <a:extLst>
              <a:ext uri="{FF2B5EF4-FFF2-40B4-BE49-F238E27FC236}">
                <a16:creationId xmlns:a16="http://schemas.microsoft.com/office/drawing/2014/main" id="{B83D250D-82DC-34F7-94A9-CB39056B5A2D}"/>
              </a:ext>
            </a:extLst>
          </p:cNvPr>
          <p:cNvPicPr>
            <a:picLocks noChangeAspect="1"/>
          </p:cNvPicPr>
          <p:nvPr/>
        </p:nvPicPr>
        <p:blipFill>
          <a:blip r:embed="rId3"/>
          <a:stretch>
            <a:fillRect/>
          </a:stretch>
        </p:blipFill>
        <p:spPr>
          <a:xfrm>
            <a:off x="3581474" y="5673465"/>
            <a:ext cx="5581451" cy="489770"/>
          </a:xfrm>
          <a:prstGeom prst="rect">
            <a:avLst/>
          </a:prstGeom>
        </p:spPr>
      </p:pic>
      <p:pic>
        <p:nvPicPr>
          <p:cNvPr id="12" name="图片 11">
            <a:extLst>
              <a:ext uri="{FF2B5EF4-FFF2-40B4-BE49-F238E27FC236}">
                <a16:creationId xmlns:a16="http://schemas.microsoft.com/office/drawing/2014/main" id="{6A925167-0E4C-7E34-3250-D1158AB81620}"/>
              </a:ext>
            </a:extLst>
          </p:cNvPr>
          <p:cNvPicPr>
            <a:picLocks noChangeAspect="1"/>
          </p:cNvPicPr>
          <p:nvPr/>
        </p:nvPicPr>
        <p:blipFill>
          <a:blip r:embed="rId4"/>
          <a:stretch>
            <a:fillRect/>
          </a:stretch>
        </p:blipFill>
        <p:spPr>
          <a:xfrm>
            <a:off x="6444208" y="4790222"/>
            <a:ext cx="2198406" cy="752085"/>
          </a:xfrm>
          <a:prstGeom prst="rect">
            <a:avLst/>
          </a:prstGeom>
        </p:spPr>
      </p:pic>
    </p:spTree>
    <p:extLst>
      <p:ext uri="{BB962C8B-B14F-4D97-AF65-F5344CB8AC3E}">
        <p14:creationId xmlns:p14="http://schemas.microsoft.com/office/powerpoint/2010/main" val="2612888450"/>
      </p:ext>
    </p:extLst>
  </p:cSld>
  <p:clrMapOvr>
    <a:masterClrMapping/>
  </p:clrMapOvr>
  <p:transition spd="slow" advClick="0">
    <p:pull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 y="861538"/>
            <a:ext cx="9140825" cy="462281"/>
          </a:xfrm>
        </p:spPr>
        <p:txBody>
          <a:bodyPr>
            <a:normAutofit/>
          </a:bodyPr>
          <a:lstStyle/>
          <a:p>
            <a:pPr marL="342900" indent="-342900">
              <a:spcBef>
                <a:spcPct val="20000"/>
              </a:spcBef>
              <a:buClr>
                <a:srgbClr val="FF0000"/>
              </a:buClr>
              <a:buFont typeface="Wingdings" panose="05000000000000000000" pitchFamily="2" charset="2"/>
              <a:buChar char="ü"/>
            </a:pPr>
            <a:r>
              <a:rPr lang="zh-CN" altLang="en-US" sz="1800" noProof="1">
                <a:latin typeface="Times New Roman" pitchFamily="18" charset="0"/>
                <a:ea typeface="仿宋" pitchFamily="49" charset="-122"/>
                <a:cs typeface="+mn-cs"/>
              </a:rPr>
              <a:t>例：批量修改记事本文件编码格式</a:t>
            </a:r>
          </a:p>
        </p:txBody>
      </p:sp>
      <p:sp>
        <p:nvSpPr>
          <p:cNvPr id="48130" name="Content Placeholder 2"/>
          <p:cNvSpPr>
            <a:spLocks noGrp="1"/>
          </p:cNvSpPr>
          <p:nvPr>
            <p:ph idx="1"/>
          </p:nvPr>
        </p:nvSpPr>
        <p:spPr>
          <a:xfrm>
            <a:off x="1259632" y="1484784"/>
            <a:ext cx="8229600" cy="4678451"/>
          </a:xfrm>
        </p:spPr>
        <p:txBody>
          <a:bodyPr vert="horz" wrap="square" lIns="68591" tIns="34295" rIns="68591" bIns="34295" numCol="1" anchor="t" anchorCtr="0" compatLnSpc="1">
            <a:prstTxWarp prst="textNoShape">
              <a:avLst/>
            </a:prstTxWarp>
          </a:bodyPr>
          <a:lstStyle/>
          <a:p>
            <a:pPr eaLnBrk="1" fontAlgn="base" latinLnBrk="0" hangingPunct="1">
              <a:spcBef>
                <a:spcPct val="0"/>
              </a:spcBef>
              <a:buFont typeface="Wingdings" panose="05000000000000000000" charset="0"/>
              <a:buChar char="l"/>
            </a:pPr>
            <a:r>
              <a:rPr lang="zh-CN" altLang="en-US" sz="1600" b="1" noProof="1">
                <a:latin typeface="Consolas" panose="020B0609020204030204" pitchFamily="49" charset="0"/>
              </a:rPr>
              <a:t>方法一：</a:t>
            </a:r>
            <a:endParaRPr lang="en-US" altLang="zh-CN" sz="1600" noProof="1">
              <a:latin typeface="Consolas" panose="020B0609020204030204" pitchFamily="49" charset="0"/>
            </a:endParaRPr>
          </a:p>
          <a:p>
            <a:pPr marL="0" indent="0">
              <a:spcBef>
                <a:spcPct val="0"/>
              </a:spcBef>
              <a:buNone/>
            </a:pPr>
            <a:r>
              <a:rPr lang="en-US" altLang="zh-CN" sz="1600" noProof="1">
                <a:latin typeface="Consolas" panose="020B0609020204030204" pitchFamily="49" charset="0"/>
              </a:rPr>
              <a:t>import os</a:t>
            </a:r>
          </a:p>
          <a:p>
            <a:pPr marL="0" indent="0">
              <a:spcBef>
                <a:spcPct val="0"/>
              </a:spcBef>
              <a:buNone/>
            </a:pPr>
            <a:endParaRPr lang="en-US" altLang="zh-CN" sz="1600" noProof="1">
              <a:latin typeface="Consolas" panose="020B0609020204030204" pitchFamily="49" charset="0"/>
            </a:endParaRPr>
          </a:p>
          <a:p>
            <a:pPr marL="0" indent="0">
              <a:spcBef>
                <a:spcPct val="0"/>
              </a:spcBef>
              <a:buNone/>
            </a:pPr>
            <a:r>
              <a:rPr lang="en-US" altLang="zh-CN" sz="1600" noProof="1">
                <a:latin typeface="Consolas" panose="020B0609020204030204" pitchFamily="49" charset="0"/>
              </a:rPr>
              <a:t># 获取当前文件夹中所有记事本文件清单</a:t>
            </a:r>
          </a:p>
          <a:p>
            <a:pPr marL="0" indent="0">
              <a:spcBef>
                <a:spcPct val="0"/>
              </a:spcBef>
              <a:buNone/>
            </a:pPr>
            <a:r>
              <a:rPr lang="en-US" altLang="zh-CN" sz="1600" noProof="1">
                <a:latin typeface="Consolas" panose="020B0609020204030204" pitchFamily="49" charset="0"/>
              </a:rPr>
              <a:t>fns = (fn for fn in os.listdir() if fn.endswith('.txt'))</a:t>
            </a:r>
          </a:p>
          <a:p>
            <a:pPr marL="0" indent="0">
              <a:spcBef>
                <a:spcPct val="0"/>
              </a:spcBef>
              <a:buNone/>
            </a:pPr>
            <a:r>
              <a:rPr lang="en-US" altLang="zh-CN" sz="1600" noProof="1">
                <a:latin typeface="Consolas" panose="020B0609020204030204" pitchFamily="49" charset="0"/>
              </a:rPr>
              <a:t>for fn in fns:</a:t>
            </a:r>
          </a:p>
          <a:p>
            <a:pPr marL="0" indent="0">
              <a:spcBef>
                <a:spcPct val="0"/>
              </a:spcBef>
              <a:buNone/>
            </a:pPr>
            <a:r>
              <a:rPr lang="en-US" altLang="zh-CN" sz="1600" noProof="1">
                <a:latin typeface="Consolas" panose="020B0609020204030204" pitchFamily="49" charset="0"/>
              </a:rPr>
              <a:t>    </a:t>
            </a:r>
            <a:r>
              <a:rPr lang="en-US" altLang="zh-CN" sz="1600" noProof="1">
                <a:solidFill>
                  <a:srgbClr val="0000FF"/>
                </a:solidFill>
                <a:latin typeface="Consolas" panose="020B0609020204030204" pitchFamily="49" charset="0"/>
              </a:rPr>
              <a:t>try:</a:t>
            </a:r>
          </a:p>
          <a:p>
            <a:pPr marL="0" indent="0">
              <a:spcBef>
                <a:spcPct val="0"/>
              </a:spcBef>
              <a:buNone/>
            </a:pPr>
            <a:r>
              <a:rPr lang="en-US" altLang="zh-CN" sz="1600" noProof="1">
                <a:latin typeface="Consolas" panose="020B0609020204030204" pitchFamily="49" charset="0"/>
              </a:rPr>
              <a:t>        # 首先尝试使用UTF8编码打开并读取文件内容</a:t>
            </a:r>
          </a:p>
          <a:p>
            <a:pPr marL="0" indent="0">
              <a:spcBef>
                <a:spcPct val="0"/>
              </a:spcBef>
              <a:buNone/>
            </a:pPr>
            <a:r>
              <a:rPr lang="en-US" altLang="zh-CN" sz="1600" noProof="1">
                <a:latin typeface="Consolas" panose="020B0609020204030204" pitchFamily="49" charset="0"/>
              </a:rPr>
              <a:t>        # 如果失败会抛出异常</a:t>
            </a:r>
          </a:p>
          <a:p>
            <a:pPr marL="0" indent="0">
              <a:spcBef>
                <a:spcPct val="0"/>
              </a:spcBef>
              <a:buNone/>
            </a:pPr>
            <a:r>
              <a:rPr lang="en-US" altLang="zh-CN" sz="1600" noProof="1">
                <a:latin typeface="Consolas" panose="020B0609020204030204" pitchFamily="49" charset="0"/>
              </a:rPr>
              <a:t>        with open(fn, encoding='utf8') as fp:</a:t>
            </a:r>
          </a:p>
          <a:p>
            <a:pPr marL="0" indent="0">
              <a:spcBef>
                <a:spcPct val="0"/>
              </a:spcBef>
              <a:buNone/>
            </a:pPr>
            <a:r>
              <a:rPr lang="en-US" altLang="zh-CN" sz="1600" noProof="1">
                <a:latin typeface="Consolas" panose="020B0609020204030204" pitchFamily="49" charset="0"/>
              </a:rPr>
              <a:t>            fp.read()</a:t>
            </a:r>
          </a:p>
          <a:p>
            <a:pPr marL="0" indent="0">
              <a:spcBef>
                <a:spcPct val="0"/>
              </a:spcBef>
              <a:buNone/>
            </a:pPr>
            <a:r>
              <a:rPr lang="en-US" altLang="zh-CN" sz="1600" noProof="1">
                <a:solidFill>
                  <a:srgbClr val="0000FF"/>
                </a:solidFill>
                <a:latin typeface="Consolas" panose="020B0609020204030204" pitchFamily="49" charset="0"/>
              </a:rPr>
              <a:t>    except:</a:t>
            </a:r>
          </a:p>
          <a:p>
            <a:pPr marL="0" indent="0">
              <a:spcBef>
                <a:spcPct val="0"/>
              </a:spcBef>
              <a:buNone/>
            </a:pPr>
            <a:r>
              <a:rPr lang="en-US" altLang="zh-CN" sz="1600" noProof="1">
                <a:latin typeface="Consolas" panose="020B0609020204030204" pitchFamily="49" charset="0"/>
              </a:rPr>
              <a:t>        # 以默认的GBK编码读取原文件内容</a:t>
            </a:r>
          </a:p>
          <a:p>
            <a:pPr marL="0" indent="0">
              <a:spcBef>
                <a:spcPct val="0"/>
              </a:spcBef>
              <a:buNone/>
            </a:pPr>
            <a:r>
              <a:rPr lang="en-US" altLang="zh-CN" sz="1600" noProof="1">
                <a:latin typeface="Consolas" panose="020B0609020204030204" pitchFamily="49" charset="0"/>
              </a:rPr>
              <a:t>        # 以UTF8编码写入新文件</a:t>
            </a:r>
          </a:p>
          <a:p>
            <a:pPr marL="0" indent="0">
              <a:spcBef>
                <a:spcPct val="0"/>
              </a:spcBef>
              <a:buNone/>
            </a:pPr>
            <a:r>
              <a:rPr lang="en-US" altLang="zh-CN" sz="1600" noProof="1">
                <a:latin typeface="Consolas" panose="020B0609020204030204" pitchFamily="49" charset="0"/>
              </a:rPr>
              <a:t>        with open(fn) as fp1:</a:t>
            </a:r>
          </a:p>
          <a:p>
            <a:pPr marL="0" indent="0">
              <a:spcBef>
                <a:spcPct val="0"/>
              </a:spcBef>
              <a:buNone/>
            </a:pPr>
            <a:r>
              <a:rPr lang="en-US" altLang="zh-CN" sz="1600" noProof="1">
                <a:latin typeface="Consolas" panose="020B0609020204030204" pitchFamily="49" charset="0"/>
              </a:rPr>
              <a:t>            with open('t.txt', 'w', encoding='utf8') as fp2:</a:t>
            </a:r>
          </a:p>
          <a:p>
            <a:pPr marL="0" indent="0">
              <a:spcBef>
                <a:spcPct val="0"/>
              </a:spcBef>
              <a:buNone/>
            </a:pPr>
            <a:r>
              <a:rPr lang="en-US" altLang="zh-CN" sz="1600" noProof="1">
                <a:latin typeface="Consolas" panose="020B0609020204030204" pitchFamily="49" charset="0"/>
              </a:rPr>
              <a:t>                fp2.write(fp1.read())</a:t>
            </a:r>
          </a:p>
          <a:p>
            <a:pPr marL="0" indent="0">
              <a:spcBef>
                <a:spcPct val="0"/>
              </a:spcBef>
              <a:buNone/>
            </a:pPr>
            <a:r>
              <a:rPr lang="en-US" altLang="zh-CN" sz="1600" noProof="1">
                <a:latin typeface="Consolas" panose="020B0609020204030204" pitchFamily="49" charset="0"/>
              </a:rPr>
              <a:t>        # 删除原文件，把新文件重命名为原文件</a:t>
            </a:r>
          </a:p>
          <a:p>
            <a:pPr marL="0" indent="0">
              <a:spcBef>
                <a:spcPct val="0"/>
              </a:spcBef>
              <a:buNone/>
            </a:pPr>
            <a:r>
              <a:rPr lang="en-US" altLang="zh-CN" sz="1600" noProof="1">
                <a:latin typeface="Consolas" panose="020B0609020204030204" pitchFamily="49" charset="0"/>
              </a:rPr>
              <a:t>        os.remove(fn)</a:t>
            </a:r>
          </a:p>
          <a:p>
            <a:pPr marL="0" indent="0">
              <a:spcBef>
                <a:spcPct val="0"/>
              </a:spcBef>
              <a:buNone/>
            </a:pPr>
            <a:r>
              <a:rPr lang="en-US" altLang="zh-CN" sz="1600" noProof="1">
                <a:latin typeface="Consolas" panose="020B0609020204030204" pitchFamily="49" charset="0"/>
              </a:rPr>
              <a:t>        os.rename('t.txt', fn)   </a:t>
            </a:r>
          </a:p>
        </p:txBody>
      </p:sp>
      <p:grpSp>
        <p:nvGrpSpPr>
          <p:cNvPr id="4" name="组合 114"/>
          <p:cNvGrpSpPr/>
          <p:nvPr/>
        </p:nvGrpSpPr>
        <p:grpSpPr>
          <a:xfrm>
            <a:off x="147160" y="121967"/>
            <a:ext cx="6225040" cy="662730"/>
            <a:chOff x="511108" y="3380765"/>
            <a:chExt cx="6225040" cy="662730"/>
          </a:xfrm>
        </p:grpSpPr>
        <p:grpSp>
          <p:nvGrpSpPr>
            <p:cNvPr id="5" name="组合 105"/>
            <p:cNvGrpSpPr/>
            <p:nvPr/>
          </p:nvGrpSpPr>
          <p:grpSpPr>
            <a:xfrm>
              <a:off x="511108" y="3380765"/>
              <a:ext cx="6225040" cy="662730"/>
              <a:chOff x="511108" y="3380765"/>
              <a:chExt cx="6225040" cy="662730"/>
            </a:xfrm>
          </p:grpSpPr>
          <p:sp>
            <p:nvSpPr>
              <p:cNvPr id="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419232311"/>
      </p:ext>
    </p:extLst>
  </p:cSld>
  <p:clrMapOvr>
    <a:masterClrMapping/>
  </p:clrMapOvr>
  <p:transition spd="slow" advClick="0">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8C285-CE95-66F4-69B8-184F18597C13}"/>
              </a:ext>
            </a:extLst>
          </p:cNvPr>
          <p:cNvSpPr>
            <a:spLocks noGrp="1"/>
          </p:cNvSpPr>
          <p:nvPr>
            <p:ph type="title"/>
          </p:nvPr>
        </p:nvSpPr>
        <p:spPr/>
        <p:txBody>
          <a:bodyPr>
            <a:normAutofit/>
          </a:bodyPr>
          <a:lstStyle/>
          <a:p>
            <a:r>
              <a:rPr lang="zh-CN" altLang="en-US" b="0" i="0" dirty="0">
                <a:effectLst/>
                <a:latin typeface="system-ui"/>
              </a:rPr>
              <a:t>       筑牢网络安全防线 维护国家安全</a:t>
            </a:r>
            <a:endParaRPr lang="zh-CN" altLang="en-US" dirty="0"/>
          </a:p>
        </p:txBody>
      </p:sp>
      <p:sp>
        <p:nvSpPr>
          <p:cNvPr id="3" name="内容占位符 2">
            <a:extLst>
              <a:ext uri="{FF2B5EF4-FFF2-40B4-BE49-F238E27FC236}">
                <a16:creationId xmlns:a16="http://schemas.microsoft.com/office/drawing/2014/main" id="{D55ACE05-BAB6-FDAD-DB41-74730BDA643D}"/>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11A2094-CBB6-A970-71D1-25E721067A48}"/>
              </a:ext>
            </a:extLst>
          </p:cNvPr>
          <p:cNvSpPr>
            <a:spLocks noGrp="1"/>
          </p:cNvSpPr>
          <p:nvPr>
            <p:ph type="sldNum" sz="quarter" idx="4"/>
          </p:nvPr>
        </p:nvSpPr>
        <p:spPr/>
        <p:txBody>
          <a:bodyPr/>
          <a:lstStyle/>
          <a:p>
            <a:pPr>
              <a:defRPr/>
            </a:pPr>
            <a:fld id="{6EA7BA5E-4115-4796-A8C9-4698036AB88B}" type="slidenum">
              <a:rPr lang="zh-CN" altLang="en-US" smtClean="0"/>
              <a:pPr>
                <a:defRPr/>
              </a:pPr>
              <a:t>19</a:t>
            </a:fld>
            <a:endParaRPr lang="zh-CN" altLang="en-US" dirty="0"/>
          </a:p>
        </p:txBody>
      </p:sp>
      <p:pic>
        <p:nvPicPr>
          <p:cNvPr id="1026" name="Picture 2">
            <a:extLst>
              <a:ext uri="{FF2B5EF4-FFF2-40B4-BE49-F238E27FC236}">
                <a16:creationId xmlns:a16="http://schemas.microsoft.com/office/drawing/2014/main" id="{345E1857-1278-7F2E-7E42-9C75C0946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94775"/>
            <a:ext cx="7620000" cy="5076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ction="ppaction://hlinksldjump"/>
            <a:extLst>
              <a:ext uri="{FF2B5EF4-FFF2-40B4-BE49-F238E27FC236}">
                <a16:creationId xmlns:a16="http://schemas.microsoft.com/office/drawing/2014/main" id="{9BCA3C5D-A694-B6D4-A58B-DBEDE49094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559538"/>
      </p:ext>
    </p:extLst>
  </p:cSld>
  <p:clrMapOvr>
    <a:masterClrMapping/>
  </p:clrMapOvr>
  <p:transition spd="slow" advClick="0">
    <p:pull dir="d"/>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标题 4097"/>
          <p:cNvSpPr>
            <a:spLocks noGrp="1" noChangeArrowheads="1"/>
          </p:cNvSpPr>
          <p:nvPr>
            <p:ph type="title"/>
          </p:nvPr>
        </p:nvSpPr>
        <p:spPr/>
        <p:txBody>
          <a:bodyPr>
            <a:normAutofit/>
          </a:bodyPr>
          <a:lstStyle/>
          <a:p>
            <a:pPr eaLnBrk="1" hangingPunct="1"/>
            <a:r>
              <a:rPr lang="zh-CN" altLang="en-US" b="1" dirty="0"/>
              <a:t>第</a:t>
            </a:r>
            <a:r>
              <a:rPr lang="en-US" altLang="zh-CN" b="1" dirty="0"/>
              <a:t>7</a:t>
            </a:r>
            <a:r>
              <a:rPr lang="zh-CN" altLang="en-US" dirty="0"/>
              <a:t>章 文件操作与应用</a:t>
            </a:r>
            <a:endParaRPr lang="zh-CN" altLang="en-US" b="1" dirty="0"/>
          </a:p>
        </p:txBody>
      </p:sp>
      <p:sp>
        <p:nvSpPr>
          <p:cNvPr id="4100" name="灯片编号占位符 2"/>
          <p:cNvSpPr>
            <a:spLocks noGrp="1" noChangeArrowheads="1"/>
          </p:cNvSpPr>
          <p:nvPr>
            <p:ph type="sldNum" sz="quarter" idx="429496729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defRPr/>
            </a:pPr>
            <a:fld id="{56DC911D-46DE-485C-8777-064FD0BC3DF5}" type="slidenum">
              <a:rPr lang="zh-CN" altLang="en-US" sz="1200" dirty="0" smtClean="0"/>
              <a:pPr>
                <a:defRPr/>
              </a:pPr>
              <a:t>2</a:t>
            </a:fld>
            <a:endParaRPr lang="zh-CN" altLang="en-US" sz="1200" dirty="0"/>
          </a:p>
        </p:txBody>
      </p:sp>
      <p:grpSp>
        <p:nvGrpSpPr>
          <p:cNvPr id="5" name="组合 107"/>
          <p:cNvGrpSpPr/>
          <p:nvPr/>
        </p:nvGrpSpPr>
        <p:grpSpPr>
          <a:xfrm>
            <a:off x="1331640" y="5733256"/>
            <a:ext cx="4011296" cy="684275"/>
            <a:chOff x="939802" y="5062184"/>
            <a:chExt cx="4011296" cy="684275"/>
          </a:xfrm>
        </p:grpSpPr>
        <p:grpSp>
          <p:nvGrpSpPr>
            <p:cNvPr id="6" name="组合 33"/>
            <p:cNvGrpSpPr/>
            <p:nvPr/>
          </p:nvGrpSpPr>
          <p:grpSpPr>
            <a:xfrm>
              <a:off x="939802" y="5098728"/>
              <a:ext cx="813499" cy="647731"/>
              <a:chOff x="6068613" y="2138334"/>
              <a:chExt cx="412166" cy="348468"/>
            </a:xfrm>
          </p:grpSpPr>
          <p:sp>
            <p:nvSpPr>
              <p:cNvPr id="8" name="Freeform 5"/>
              <p:cNvSpPr>
                <a:spLocks/>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KSO_Shape"/>
              <p:cNvSpPr>
                <a:spLocks/>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b="1" dirty="0">
                  <a:solidFill>
                    <a:srgbClr val="FFFFFF"/>
                  </a:solidFill>
                  <a:ea typeface="微软雅黑" pitchFamily="34" charset="-122"/>
                </a:endParaRPr>
              </a:p>
            </p:txBody>
          </p:sp>
        </p:grpSp>
        <p:sp>
          <p:nvSpPr>
            <p:cNvPr id="7" name="TextBox 6"/>
            <p:cNvSpPr txBox="1">
              <a:spLocks noChangeArrowheads="1"/>
            </p:cNvSpPr>
            <p:nvPr/>
          </p:nvSpPr>
          <p:spPr bwMode="auto">
            <a:xfrm>
              <a:off x="1443858"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 7.7 </a:t>
              </a:r>
              <a:r>
                <a:rPr lang="zh-CN" altLang="en-US" sz="3600" b="1" dirty="0">
                  <a:latin typeface="Times New Roman" pitchFamily="18" charset="0"/>
                  <a:ea typeface="黑体" pitchFamily="49" charset="-122"/>
                </a:rPr>
                <a:t>本章小结</a:t>
              </a:r>
            </a:p>
          </p:txBody>
        </p:sp>
      </p:grpSp>
      <p:grpSp>
        <p:nvGrpSpPr>
          <p:cNvPr id="4" name="组合 3"/>
          <p:cNvGrpSpPr/>
          <p:nvPr/>
        </p:nvGrpSpPr>
        <p:grpSpPr>
          <a:xfrm>
            <a:off x="988924" y="980728"/>
            <a:ext cx="4231148" cy="684042"/>
            <a:chOff x="696233" y="1326432"/>
            <a:chExt cx="4231148" cy="684042"/>
          </a:xfrm>
        </p:grpSpPr>
        <p:sp>
          <p:nvSpPr>
            <p:cNvPr id="11" name="TextBox 6"/>
            <p:cNvSpPr txBox="1">
              <a:spLocks noChangeArrowheads="1"/>
            </p:cNvSpPr>
            <p:nvPr/>
          </p:nvSpPr>
          <p:spPr bwMode="auto">
            <a:xfrm>
              <a:off x="6962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3" name="组合 2"/>
            <p:cNvGrpSpPr/>
            <p:nvPr/>
          </p:nvGrpSpPr>
          <p:grpSpPr>
            <a:xfrm>
              <a:off x="958665" y="1327471"/>
              <a:ext cx="842977" cy="683003"/>
              <a:chOff x="958665" y="1327471"/>
              <a:chExt cx="842977" cy="683003"/>
            </a:xfrm>
          </p:grpSpPr>
          <p:sp>
            <p:nvSpPr>
              <p:cNvPr id="12"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13" name="图片 12" descr="1.jpg"/>
              <p:cNvPicPr>
                <a:picLocks noChangeAspect="1"/>
              </p:cNvPicPr>
              <p:nvPr/>
            </p:nvPicPr>
            <p:blipFill>
              <a:blip r:embed="rId2" cstate="print"/>
              <a:stretch>
                <a:fillRect/>
              </a:stretch>
            </p:blipFill>
            <p:spPr>
              <a:xfrm>
                <a:off x="1189071" y="1467621"/>
                <a:ext cx="377680" cy="419801"/>
              </a:xfrm>
              <a:prstGeom prst="rect">
                <a:avLst/>
              </a:prstGeom>
            </p:spPr>
          </p:pic>
        </p:grpSp>
      </p:grpSp>
      <p:grpSp>
        <p:nvGrpSpPr>
          <p:cNvPr id="14" name="组合 114"/>
          <p:cNvGrpSpPr/>
          <p:nvPr/>
        </p:nvGrpSpPr>
        <p:grpSpPr>
          <a:xfrm>
            <a:off x="899592" y="1772816"/>
            <a:ext cx="6225040" cy="662730"/>
            <a:chOff x="554157" y="3380765"/>
            <a:chExt cx="6225040" cy="662730"/>
          </a:xfrm>
        </p:grpSpPr>
        <p:grpSp>
          <p:nvGrpSpPr>
            <p:cNvPr id="15" name="组合 105"/>
            <p:cNvGrpSpPr/>
            <p:nvPr/>
          </p:nvGrpSpPr>
          <p:grpSpPr>
            <a:xfrm>
              <a:off x="554157" y="3380765"/>
              <a:ext cx="6225040" cy="662730"/>
              <a:chOff x="554157" y="3380765"/>
              <a:chExt cx="6225040" cy="662730"/>
            </a:xfrm>
          </p:grpSpPr>
          <p:sp>
            <p:nvSpPr>
              <p:cNvPr id="1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8" name="TextBox 6"/>
              <p:cNvSpPr txBox="1">
                <a:spLocks noChangeArrowheads="1"/>
              </p:cNvSpPr>
              <p:nvPr/>
            </p:nvSpPr>
            <p:spPr bwMode="auto">
              <a:xfrm>
                <a:off x="55415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文件基本操作  </a:t>
                </a:r>
                <a:endParaRPr lang="zh-CN" altLang="en-US" sz="3600" b="1" dirty="0">
                  <a:latin typeface="黑体" pitchFamily="49" charset="-122"/>
                  <a:ea typeface="黑体" pitchFamily="49" charset="-122"/>
                </a:endParaRPr>
              </a:p>
            </p:txBody>
          </p:sp>
        </p:grpSp>
        <p:pic>
          <p:nvPicPr>
            <p:cNvPr id="16" name="图片 15" descr="12.jpg"/>
            <p:cNvPicPr>
              <a:picLocks noChangeAspect="1"/>
            </p:cNvPicPr>
            <p:nvPr/>
          </p:nvPicPr>
          <p:blipFill>
            <a:blip r:embed="rId3" cstate="print"/>
            <a:stretch>
              <a:fillRect/>
            </a:stretch>
          </p:blipFill>
          <p:spPr>
            <a:xfrm>
              <a:off x="1115929" y="3530600"/>
              <a:ext cx="446172" cy="431048"/>
            </a:xfrm>
            <a:prstGeom prst="rect">
              <a:avLst/>
            </a:prstGeom>
          </p:spPr>
        </p:pic>
      </p:grpSp>
      <p:grpSp>
        <p:nvGrpSpPr>
          <p:cNvPr id="19" name="组合 67"/>
          <p:cNvGrpSpPr/>
          <p:nvPr/>
        </p:nvGrpSpPr>
        <p:grpSpPr>
          <a:xfrm>
            <a:off x="1259632" y="2492896"/>
            <a:ext cx="8280920" cy="727935"/>
            <a:chOff x="936625" y="4149796"/>
            <a:chExt cx="8280920" cy="727935"/>
          </a:xfrm>
        </p:grpSpPr>
        <p:grpSp>
          <p:nvGrpSpPr>
            <p:cNvPr id="20" name="组合 106"/>
            <p:cNvGrpSpPr/>
            <p:nvPr/>
          </p:nvGrpSpPr>
          <p:grpSpPr>
            <a:xfrm>
              <a:off x="936625" y="4149796"/>
              <a:ext cx="8280920" cy="727935"/>
              <a:chOff x="927100" y="4149796"/>
              <a:chExt cx="8280920" cy="727935"/>
            </a:xfrm>
          </p:grpSpPr>
          <p:sp>
            <p:nvSpPr>
              <p:cNvPr id="2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23" name="TextBox 6"/>
              <p:cNvSpPr txBox="1">
                <a:spLocks noChangeArrowheads="1"/>
              </p:cNvSpPr>
              <p:nvPr/>
            </p:nvSpPr>
            <p:spPr bwMode="auto">
              <a:xfrm>
                <a:off x="1890780" y="4149796"/>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数据格式化</a:t>
                </a:r>
                <a:endParaRPr lang="zh-CN" altLang="en-US" sz="3600" b="1" dirty="0">
                  <a:latin typeface="黑体" pitchFamily="49" charset="-122"/>
                  <a:ea typeface="黑体" pitchFamily="49" charset="-122"/>
                </a:endParaRPr>
              </a:p>
            </p:txBody>
          </p:sp>
        </p:grpSp>
        <p:pic>
          <p:nvPicPr>
            <p:cNvPr id="21" name="图片 20" descr="无标题.png"/>
            <p:cNvPicPr>
              <a:picLocks noChangeAspect="1"/>
            </p:cNvPicPr>
            <p:nvPr/>
          </p:nvPicPr>
          <p:blipFill>
            <a:blip r:embed="rId4" cstate="print"/>
            <a:stretch>
              <a:fillRect/>
            </a:stretch>
          </p:blipFill>
          <p:spPr>
            <a:xfrm>
              <a:off x="1137949" y="4364064"/>
              <a:ext cx="433676" cy="330989"/>
            </a:xfrm>
            <a:prstGeom prst="rect">
              <a:avLst/>
            </a:prstGeom>
          </p:spPr>
        </p:pic>
      </p:grpSp>
      <p:grpSp>
        <p:nvGrpSpPr>
          <p:cNvPr id="24" name="组合 109"/>
          <p:cNvGrpSpPr/>
          <p:nvPr/>
        </p:nvGrpSpPr>
        <p:grpSpPr>
          <a:xfrm>
            <a:off x="1279931" y="3356992"/>
            <a:ext cx="6172389" cy="1200304"/>
            <a:chOff x="956926" y="4599564"/>
            <a:chExt cx="6172389" cy="1200304"/>
          </a:xfrm>
        </p:grpSpPr>
        <p:sp>
          <p:nvSpPr>
            <p:cNvPr id="25"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26" name="图片 25" descr="u=714968970,2342735455&amp;fm=27&amp;gp=0.jpg"/>
            <p:cNvPicPr/>
            <p:nvPr/>
          </p:nvPicPr>
          <p:blipFill>
            <a:blip r:embed="rId5"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27" name="TextBox 6"/>
            <p:cNvSpPr txBox="1">
              <a:spLocks noChangeArrowheads="1"/>
            </p:cNvSpPr>
            <p:nvPr/>
          </p:nvSpPr>
          <p:spPr bwMode="auto">
            <a:xfrm>
              <a:off x="1656707" y="4599564"/>
              <a:ext cx="5472608" cy="120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二进制文件操作模块</a:t>
              </a:r>
            </a:p>
            <a:p>
              <a:pPr marL="0" lvl="1" algn="ctr"/>
              <a:endParaRPr lang="zh-CN" altLang="en-US" sz="3600" b="1" dirty="0">
                <a:latin typeface="Times New Roman" pitchFamily="18" charset="0"/>
                <a:ea typeface="黑体" pitchFamily="49" charset="-122"/>
              </a:endParaRPr>
            </a:p>
          </p:txBody>
        </p:sp>
      </p:grpSp>
      <p:grpSp>
        <p:nvGrpSpPr>
          <p:cNvPr id="28" name="组合 27"/>
          <p:cNvGrpSpPr/>
          <p:nvPr/>
        </p:nvGrpSpPr>
        <p:grpSpPr>
          <a:xfrm>
            <a:off x="683568" y="4149080"/>
            <a:ext cx="7272808" cy="728393"/>
            <a:chOff x="360293" y="5026748"/>
            <a:chExt cx="7337768" cy="663172"/>
          </a:xfrm>
        </p:grpSpPr>
        <p:sp>
          <p:nvSpPr>
            <p:cNvPr id="29"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30" name="TextBox 6"/>
            <p:cNvSpPr txBox="1">
              <a:spLocks noChangeArrowheads="1"/>
            </p:cNvSpPr>
            <p:nvPr/>
          </p:nvSpPr>
          <p:spPr bwMode="auto">
            <a:xfrm>
              <a:off x="360293" y="5026748"/>
              <a:ext cx="7337768" cy="58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7.5 </a:t>
              </a:r>
              <a:r>
                <a:rPr lang="zh-CN" altLang="en-US" sz="3600" b="1" dirty="0">
                  <a:latin typeface="Times New Roman" pitchFamily="18" charset="0"/>
                  <a:ea typeface="黑体" pitchFamily="49" charset="-122"/>
                </a:rPr>
                <a:t>文件级</a:t>
              </a:r>
              <a:r>
                <a:rPr lang="en-US" altLang="zh-CN" sz="3600" b="1" dirty="0">
                  <a:latin typeface="Times New Roman" pitchFamily="18" charset="0"/>
                  <a:ea typeface="黑体" pitchFamily="49" charset="-122"/>
                </a:rPr>
                <a:t>/</a:t>
              </a:r>
              <a:r>
                <a:rPr lang="zh-CN" altLang="en-US" sz="3600" b="1" dirty="0">
                  <a:latin typeface="Times New Roman" pitchFamily="18" charset="0"/>
                  <a:ea typeface="黑体" pitchFamily="49" charset="-122"/>
                </a:rPr>
                <a:t>目录操作</a:t>
              </a:r>
            </a:p>
          </p:txBody>
        </p:sp>
        <p:pic>
          <p:nvPicPr>
            <p:cNvPr id="31" name="图片 30"/>
            <p:cNvPicPr>
              <a:picLocks noChangeAspect="1"/>
            </p:cNvPicPr>
            <p:nvPr/>
          </p:nvPicPr>
          <p:blipFill>
            <a:blip r:embed="rId6"/>
            <a:stretch>
              <a:fillRect/>
            </a:stretch>
          </p:blipFill>
          <p:spPr>
            <a:xfrm>
              <a:off x="1199659" y="5205012"/>
              <a:ext cx="420013" cy="322083"/>
            </a:xfrm>
            <a:prstGeom prst="rect">
              <a:avLst/>
            </a:prstGeom>
          </p:spPr>
        </p:pic>
      </p:grpSp>
      <p:grpSp>
        <p:nvGrpSpPr>
          <p:cNvPr id="32" name="组合 31"/>
          <p:cNvGrpSpPr/>
          <p:nvPr/>
        </p:nvGrpSpPr>
        <p:grpSpPr>
          <a:xfrm>
            <a:off x="-468559" y="4983576"/>
            <a:ext cx="8064895" cy="677666"/>
            <a:chOff x="-900607" y="5191294"/>
            <a:chExt cx="7919582" cy="487895"/>
          </a:xfrm>
        </p:grpSpPr>
        <p:grpSp>
          <p:nvGrpSpPr>
            <p:cNvPr id="33" name="组合 32"/>
            <p:cNvGrpSpPr/>
            <p:nvPr/>
          </p:nvGrpSpPr>
          <p:grpSpPr>
            <a:xfrm>
              <a:off x="-900607" y="5191294"/>
              <a:ext cx="7919582" cy="487895"/>
              <a:chOff x="-1024507" y="5828963"/>
              <a:chExt cx="8626056" cy="638887"/>
            </a:xfrm>
          </p:grpSpPr>
          <p:sp>
            <p:nvSpPr>
              <p:cNvPr id="35" name="Freeform 5"/>
              <p:cNvSpPr>
                <a:spLocks/>
              </p:cNvSpPr>
              <p:nvPr/>
            </p:nvSpPr>
            <p:spPr bwMode="auto">
              <a:xfrm>
                <a:off x="881239" y="5828963"/>
                <a:ext cx="921831" cy="6388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36" name="TextBox 6"/>
              <p:cNvSpPr txBox="1">
                <a:spLocks noChangeArrowheads="1"/>
              </p:cNvSpPr>
              <p:nvPr/>
            </p:nvSpPr>
            <p:spPr bwMode="auto">
              <a:xfrm>
                <a:off x="-1024507" y="5848679"/>
                <a:ext cx="8626056" cy="60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7.6 </a:t>
                </a:r>
                <a:r>
                  <a:rPr lang="zh-CN" altLang="en-US" sz="3600" b="1" dirty="0">
                    <a:latin typeface="Times New Roman" pitchFamily="18" charset="0"/>
                    <a:ea typeface="黑体" pitchFamily="49" charset="-122"/>
                  </a:rPr>
                  <a:t>应用案例</a:t>
                </a:r>
              </a:p>
            </p:txBody>
          </p:sp>
        </p:grpSp>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7223" y="5261893"/>
              <a:ext cx="375393" cy="325704"/>
            </a:xfrm>
            <a:prstGeom prst="rect">
              <a:avLst/>
            </a:prstGeom>
          </p:spPr>
        </p:pic>
      </p:grpSp>
      <p:pic>
        <p:nvPicPr>
          <p:cNvPr id="2" name="Picture 4">
            <a:hlinkClick r:id="rId8" action="ppaction://hlinksldjump"/>
            <a:extLst>
              <a:ext uri="{FF2B5EF4-FFF2-40B4-BE49-F238E27FC236}">
                <a16:creationId xmlns:a16="http://schemas.microsoft.com/office/drawing/2014/main" id="{015AF98A-2A38-5AB5-4984-E3DDD83716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7914" y="1292370"/>
            <a:ext cx="2500907" cy="156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2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ox(i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ox(in)">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ox(in)">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ox(in)">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855DD-8AE2-5620-D03E-259464EC76B1}"/>
              </a:ext>
            </a:extLst>
          </p:cNvPr>
          <p:cNvSpPr>
            <a:spLocks noGrp="1"/>
          </p:cNvSpPr>
          <p:nvPr>
            <p:ph type="title"/>
          </p:nvPr>
        </p:nvSpPr>
        <p:spPr/>
        <p:txBody>
          <a:bodyPr/>
          <a:lstStyle/>
          <a:p>
            <a:r>
              <a:rPr lang="zh-CN" altLang="en-US" dirty="0"/>
              <a:t>    案例背景</a:t>
            </a:r>
          </a:p>
        </p:txBody>
      </p:sp>
      <p:sp>
        <p:nvSpPr>
          <p:cNvPr id="3" name="内容占位符 2">
            <a:extLst>
              <a:ext uri="{FF2B5EF4-FFF2-40B4-BE49-F238E27FC236}">
                <a16:creationId xmlns:a16="http://schemas.microsoft.com/office/drawing/2014/main" id="{F76C2576-6B88-DF62-4095-ADFE0C8174E8}"/>
              </a:ext>
            </a:extLst>
          </p:cNvPr>
          <p:cNvSpPr>
            <a:spLocks noGrp="1"/>
          </p:cNvSpPr>
          <p:nvPr>
            <p:ph idx="1"/>
          </p:nvPr>
        </p:nvSpPr>
        <p:spPr>
          <a:xfrm>
            <a:off x="251520" y="1052737"/>
            <a:ext cx="8712968" cy="5541812"/>
          </a:xfrm>
        </p:spPr>
        <p:txBody>
          <a:bodyPr/>
          <a:lstStyle/>
          <a:p>
            <a:r>
              <a:rPr lang="en-US" altLang="zh-CN" sz="1600" b="0" i="0" dirty="0">
                <a:solidFill>
                  <a:srgbClr val="191919"/>
                </a:solidFill>
                <a:effectLst/>
                <a:latin typeface="PingFang SC"/>
              </a:rPr>
              <a:t>2023</a:t>
            </a:r>
            <a:r>
              <a:rPr lang="zh-CN" altLang="en-US" sz="1600" b="0" i="0" dirty="0">
                <a:solidFill>
                  <a:srgbClr val="191919"/>
                </a:solidFill>
                <a:effectLst/>
                <a:latin typeface="PingFang SC"/>
              </a:rPr>
              <a:t>年</a:t>
            </a:r>
            <a:r>
              <a:rPr lang="en-US" altLang="zh-CN" sz="1600" b="0" i="0" dirty="0">
                <a:solidFill>
                  <a:srgbClr val="191919"/>
                </a:solidFill>
                <a:effectLst/>
                <a:latin typeface="PingFang SC"/>
              </a:rPr>
              <a:t>9</a:t>
            </a:r>
            <a:r>
              <a:rPr lang="zh-CN" altLang="en-US" sz="1600" b="0" i="0" dirty="0">
                <a:solidFill>
                  <a:srgbClr val="191919"/>
                </a:solidFill>
                <a:effectLst/>
                <a:latin typeface="PingFang SC"/>
              </a:rPr>
              <a:t>月</a:t>
            </a:r>
            <a:r>
              <a:rPr lang="en-US" altLang="zh-CN" sz="1600" b="0" i="0" dirty="0">
                <a:solidFill>
                  <a:srgbClr val="191919"/>
                </a:solidFill>
                <a:effectLst/>
                <a:latin typeface="PingFang SC"/>
              </a:rPr>
              <a:t>11</a:t>
            </a:r>
            <a:r>
              <a:rPr lang="zh-CN" altLang="en-US" sz="1600" b="0" i="0" dirty="0">
                <a:solidFill>
                  <a:srgbClr val="191919"/>
                </a:solidFill>
                <a:effectLst/>
                <a:latin typeface="PingFang SC"/>
              </a:rPr>
              <a:t>日至</a:t>
            </a:r>
            <a:r>
              <a:rPr lang="en-US" altLang="zh-CN" sz="1600" b="0" i="0" dirty="0">
                <a:solidFill>
                  <a:srgbClr val="191919"/>
                </a:solidFill>
                <a:effectLst/>
                <a:latin typeface="PingFang SC"/>
              </a:rPr>
              <a:t>17</a:t>
            </a:r>
            <a:r>
              <a:rPr lang="zh-CN" altLang="en-US" sz="1600" b="0" i="0" dirty="0">
                <a:solidFill>
                  <a:srgbClr val="191919"/>
                </a:solidFill>
                <a:effectLst/>
                <a:latin typeface="PingFang SC"/>
              </a:rPr>
              <a:t>日是</a:t>
            </a:r>
            <a:r>
              <a:rPr lang="zh-CN" altLang="en-US" sz="1600" b="0" i="0" dirty="0">
                <a:solidFill>
                  <a:srgbClr val="FF0000"/>
                </a:solidFill>
                <a:effectLst/>
                <a:latin typeface="PingFang SC"/>
              </a:rPr>
              <a:t>国家网络安全宣传周</a:t>
            </a:r>
            <a:r>
              <a:rPr lang="zh-CN" altLang="en-US" sz="1600" dirty="0">
                <a:solidFill>
                  <a:srgbClr val="191919"/>
                </a:solidFill>
                <a:latin typeface="PingFang SC"/>
              </a:rPr>
              <a:t>，</a:t>
            </a:r>
            <a:r>
              <a:rPr lang="zh-CN" altLang="en-US" sz="1600" b="0" i="0" dirty="0">
                <a:solidFill>
                  <a:srgbClr val="191919"/>
                </a:solidFill>
                <a:effectLst/>
                <a:latin typeface="PingFang SC"/>
              </a:rPr>
              <a:t> “没有网络安全就没有国家安全，没有信息化就没有现代化。”网络安全事关国家安全和国家发展、事关广大人民群众的切实利益，深刻影响政治、经济、文化、社会、军事等各领域安全。</a:t>
            </a:r>
            <a:endParaRPr lang="en-US" altLang="zh-CN" sz="1600" b="0" i="0" dirty="0">
              <a:solidFill>
                <a:srgbClr val="191919"/>
              </a:solidFill>
              <a:effectLst/>
              <a:latin typeface="PingFang SC"/>
            </a:endParaRPr>
          </a:p>
          <a:p>
            <a:endParaRPr lang="en-US" altLang="zh-CN" sz="1000" b="0" i="0" dirty="0">
              <a:solidFill>
                <a:srgbClr val="191919"/>
              </a:solidFill>
              <a:effectLst/>
              <a:latin typeface="PingFang SC"/>
            </a:endParaRPr>
          </a:p>
          <a:p>
            <a:r>
              <a:rPr lang="zh-CN" altLang="zh-CN" sz="1600" dirty="0">
                <a:solidFill>
                  <a:srgbClr val="FF0000"/>
                </a:solidFill>
                <a:latin typeface="Inter"/>
              </a:rPr>
              <a:t>网络安全防护说到底是一场攻防对抗，全面提升网络安全防护能力，是筑牢网络安全防线的关键。</a:t>
            </a:r>
            <a:r>
              <a:rPr lang="zh-CN" altLang="en-US" sz="1600" dirty="0">
                <a:solidFill>
                  <a:srgbClr val="191919"/>
                </a:solidFill>
                <a:latin typeface="PingFang SC"/>
              </a:rPr>
              <a:t>当前，</a:t>
            </a:r>
            <a:r>
              <a:rPr lang="zh-CN" altLang="zh-CN" sz="1600" dirty="0">
                <a:solidFill>
                  <a:srgbClr val="191919"/>
                </a:solidFill>
                <a:latin typeface="PingFang SC"/>
              </a:rPr>
              <a:t>关键基础设施向数字化智能化方向发展，让网络安全威胁向现实世界各领域加速渗透</a:t>
            </a:r>
            <a:r>
              <a:rPr lang="zh-CN" altLang="en-US" sz="1600" dirty="0">
                <a:solidFill>
                  <a:srgbClr val="191919"/>
                </a:solidFill>
                <a:latin typeface="PingFang SC"/>
              </a:rPr>
              <a:t>；</a:t>
            </a:r>
            <a:r>
              <a:rPr lang="zh-CN" altLang="zh-CN" sz="1600" dirty="0">
                <a:solidFill>
                  <a:srgbClr val="191919"/>
                </a:solidFill>
                <a:latin typeface="PingFang SC"/>
              </a:rPr>
              <a:t>云计算、大数据、人工智能等新技术伴生新风险，给安全防护提出更高的要求。</a:t>
            </a:r>
            <a:endParaRPr lang="en-US" altLang="zh-CN" sz="1600" dirty="0">
              <a:solidFill>
                <a:srgbClr val="191919"/>
              </a:solidFill>
              <a:latin typeface="PingFang SC"/>
            </a:endParaRPr>
          </a:p>
          <a:p>
            <a:endParaRPr lang="en-US" altLang="zh-CN" sz="1000" dirty="0">
              <a:solidFill>
                <a:srgbClr val="191919"/>
              </a:solidFill>
              <a:latin typeface="PingFang SC"/>
            </a:endParaRPr>
          </a:p>
          <a:p>
            <a:r>
              <a:rPr lang="zh-CN" altLang="en-US" sz="1600" b="0" i="0" dirty="0">
                <a:solidFill>
                  <a:srgbClr val="000000"/>
                </a:solidFill>
                <a:effectLst/>
                <a:latin typeface="Inter"/>
              </a:rPr>
              <a:t>作为</a:t>
            </a:r>
            <a:r>
              <a:rPr lang="zh-CN" altLang="en-US" sz="1600" b="0" i="0" dirty="0">
                <a:solidFill>
                  <a:srgbClr val="FF0000"/>
                </a:solidFill>
                <a:effectLst/>
                <a:latin typeface="Inter"/>
              </a:rPr>
              <a:t>网络攻击的第一道</a:t>
            </a:r>
            <a:r>
              <a:rPr lang="zh-CN" altLang="en-US" sz="1600" dirty="0">
                <a:solidFill>
                  <a:srgbClr val="FF0000"/>
                </a:solidFill>
                <a:latin typeface="Inter"/>
              </a:rPr>
              <a:t>防线，防火墙是一种网络安全解决方案。防火墙</a:t>
            </a:r>
            <a:r>
              <a:rPr lang="zh-CN" altLang="en-US" sz="1600" b="0" i="0" dirty="0">
                <a:solidFill>
                  <a:srgbClr val="FF0000"/>
                </a:solidFill>
                <a:effectLst/>
                <a:latin typeface="Inter"/>
              </a:rPr>
              <a:t>为所有流量进行必要的监控和过滤</a:t>
            </a:r>
            <a:r>
              <a:rPr lang="zh-CN" altLang="en-US" sz="1600" b="0" i="0" dirty="0">
                <a:solidFill>
                  <a:srgbClr val="000000"/>
                </a:solidFill>
                <a:effectLst/>
                <a:latin typeface="Inter"/>
              </a:rPr>
              <a:t>，</a:t>
            </a:r>
            <a:r>
              <a:rPr lang="zh-CN" altLang="en-US" sz="1600" dirty="0">
                <a:solidFill>
                  <a:srgbClr val="FF0000"/>
                </a:solidFill>
                <a:latin typeface="Inter"/>
              </a:rPr>
              <a:t>它们在安全、可控的可信任内部网络与不可信任的外部网络（如互联网）之间建立了一道屏障。</a:t>
            </a:r>
            <a:endParaRPr lang="en-US" altLang="zh-CN" sz="1600" dirty="0">
              <a:solidFill>
                <a:srgbClr val="FF0000"/>
              </a:solidFill>
              <a:latin typeface="Inter"/>
            </a:endParaRPr>
          </a:p>
          <a:p>
            <a:endParaRPr lang="en-US" altLang="zh-CN" sz="1000" dirty="0">
              <a:solidFill>
                <a:srgbClr val="FF0000"/>
              </a:solidFill>
              <a:latin typeface="Inter"/>
            </a:endParaRPr>
          </a:p>
          <a:p>
            <a:r>
              <a:rPr lang="zh-CN" altLang="en-US" sz="1600" dirty="0">
                <a:solidFill>
                  <a:srgbClr val="333333"/>
                </a:solidFill>
                <a:latin typeface="Inter"/>
                <a:hlinkClick r:id="rId2"/>
              </a:rPr>
              <a:t>防火墙</a:t>
            </a:r>
            <a:r>
              <a:rPr lang="zh-CN" altLang="en-US" sz="1600" dirty="0">
                <a:solidFill>
                  <a:srgbClr val="000000"/>
                </a:solidFill>
                <a:latin typeface="Inter"/>
              </a:rPr>
              <a:t>基于一个简单的理念，即在前往更安全的环境之前，应验证和检查来自不安全环境</a:t>
            </a:r>
            <a:r>
              <a:rPr lang="zh-CN" altLang="en-US" sz="1600" dirty="0">
                <a:solidFill>
                  <a:srgbClr val="333333"/>
                </a:solidFill>
                <a:latin typeface="Inter"/>
                <a:hlinkClick r:id="rId3"/>
              </a:rPr>
              <a:t>的网络流量</a:t>
            </a:r>
            <a:r>
              <a:rPr lang="zh-CN" altLang="en-US" sz="1600" dirty="0">
                <a:solidFill>
                  <a:srgbClr val="333333"/>
                </a:solidFill>
                <a:latin typeface="Inter"/>
              </a:rPr>
              <a:t>，</a:t>
            </a:r>
            <a:r>
              <a:rPr lang="zh-CN" altLang="en-US" sz="1600" dirty="0">
                <a:solidFill>
                  <a:srgbClr val="000000"/>
                </a:solidFill>
                <a:latin typeface="Inter"/>
              </a:rPr>
              <a:t>基于一组预编程的规则阻止外来的恶意软件。这可以防止未经授权的用户、设备和应用程序进入受保护的网络环境或网络段。</a:t>
            </a:r>
            <a:endParaRPr lang="en-US" altLang="zh-CN" sz="1600" dirty="0">
              <a:solidFill>
                <a:srgbClr val="000000"/>
              </a:solidFill>
              <a:latin typeface="Inter"/>
            </a:endParaRPr>
          </a:p>
          <a:p>
            <a:endParaRPr lang="en-US" altLang="zh-CN" sz="1000" dirty="0">
              <a:solidFill>
                <a:srgbClr val="000000"/>
              </a:solidFill>
              <a:latin typeface="Inter"/>
            </a:endParaRPr>
          </a:p>
          <a:p>
            <a:r>
              <a:rPr lang="zh-CN" altLang="en-US" sz="1600" dirty="0">
                <a:solidFill>
                  <a:srgbClr val="000000"/>
                </a:solidFill>
                <a:latin typeface="Inter"/>
              </a:rPr>
              <a:t>防火墙，可以是硬件、软件，以及芯片防火墙等。</a:t>
            </a:r>
            <a:endParaRPr lang="en-US" altLang="zh-CN" sz="1600" dirty="0">
              <a:solidFill>
                <a:srgbClr val="000000"/>
              </a:solidFill>
              <a:latin typeface="Inter"/>
            </a:endParaRPr>
          </a:p>
          <a:p>
            <a:pPr algn="l"/>
            <a:endParaRPr lang="en-US" altLang="zh-CN" sz="1000" dirty="0">
              <a:solidFill>
                <a:srgbClr val="000000"/>
              </a:solidFill>
              <a:latin typeface="Inter"/>
            </a:endParaRPr>
          </a:p>
          <a:p>
            <a:pPr algn="l"/>
            <a:r>
              <a:rPr lang="zh-CN" altLang="en-US" sz="1600" b="0" i="0" dirty="0">
                <a:solidFill>
                  <a:srgbClr val="000000"/>
                </a:solidFill>
                <a:effectLst/>
                <a:latin typeface="Inter"/>
              </a:rPr>
              <a:t>如果没有防火墙，您网络环境中的计算机和设备容易受到黑客攻击，并使您轻易成为攻击的目标。特别是新技术如比特币等匿名支付兴起，黑客已经不再满足于查找系统漏洞，恶作剧或破坏（</a:t>
            </a:r>
            <a:r>
              <a:rPr lang="zh-CN" altLang="en-US" sz="1600" b="0" i="0" dirty="0">
                <a:solidFill>
                  <a:srgbClr val="0000FF"/>
                </a:solidFill>
                <a:effectLst/>
                <a:latin typeface="Inter"/>
              </a:rPr>
              <a:t>损人不利己</a:t>
            </a:r>
            <a:r>
              <a:rPr lang="zh-CN" altLang="en-US" sz="1600" b="0" i="0" dirty="0">
                <a:solidFill>
                  <a:srgbClr val="000000"/>
                </a:solidFill>
                <a:effectLst/>
                <a:latin typeface="Inter"/>
              </a:rPr>
              <a:t>），</a:t>
            </a:r>
            <a:r>
              <a:rPr lang="zh-CN" altLang="en-US" sz="1600" b="0" i="0" dirty="0">
                <a:solidFill>
                  <a:srgbClr val="FF0000"/>
                </a:solidFill>
                <a:effectLst/>
                <a:latin typeface="黑体" panose="02010609060101010101" pitchFamily="49" charset="-122"/>
                <a:ea typeface="黑体" panose="02010609060101010101" pitchFamily="49" charset="-122"/>
              </a:rPr>
              <a:t>以勒索为目标的攻击变得更为猖獗</a:t>
            </a:r>
            <a:r>
              <a:rPr lang="zh-CN" altLang="en-US" sz="1600" b="0" i="0" dirty="0">
                <a:solidFill>
                  <a:srgbClr val="000000"/>
                </a:solidFill>
                <a:effectLst/>
                <a:latin typeface="Inter"/>
              </a:rPr>
              <a:t>。</a:t>
            </a:r>
            <a:endParaRPr lang="en-US" altLang="zh-CN" sz="1600" b="0" i="0" dirty="0">
              <a:solidFill>
                <a:srgbClr val="000000"/>
              </a:solidFill>
              <a:effectLst/>
              <a:latin typeface="Inter"/>
            </a:endParaRPr>
          </a:p>
          <a:p>
            <a:endParaRPr lang="en-US" altLang="zh-CN" sz="1400" b="0" i="0" dirty="0">
              <a:solidFill>
                <a:srgbClr val="191919"/>
              </a:solidFill>
              <a:effectLst/>
              <a:latin typeface="PingFang SC"/>
            </a:endParaRPr>
          </a:p>
          <a:p>
            <a:endParaRPr lang="en-US" altLang="zh-CN" sz="1050" b="0" i="0" dirty="0">
              <a:solidFill>
                <a:srgbClr val="191919"/>
              </a:solidFill>
              <a:effectLst/>
              <a:latin typeface="PingFang SC"/>
            </a:endParaRPr>
          </a:p>
          <a:p>
            <a:endParaRPr lang="zh-CN" altLang="en-US" sz="1600" dirty="0"/>
          </a:p>
        </p:txBody>
      </p:sp>
      <p:sp>
        <p:nvSpPr>
          <p:cNvPr id="4" name="灯片编号占位符 3">
            <a:extLst>
              <a:ext uri="{FF2B5EF4-FFF2-40B4-BE49-F238E27FC236}">
                <a16:creationId xmlns:a16="http://schemas.microsoft.com/office/drawing/2014/main" id="{AA736F81-B5B0-5DC7-CA51-8AA5A1576103}"/>
              </a:ext>
            </a:extLst>
          </p:cNvPr>
          <p:cNvSpPr>
            <a:spLocks noGrp="1"/>
          </p:cNvSpPr>
          <p:nvPr>
            <p:ph type="sldNum" sz="quarter" idx="4"/>
          </p:nvPr>
        </p:nvSpPr>
        <p:spPr/>
        <p:txBody>
          <a:bodyPr/>
          <a:lstStyle/>
          <a:p>
            <a:pPr>
              <a:defRPr/>
            </a:pPr>
            <a:fld id="{6EA7BA5E-4115-4796-A8C9-4698036AB88B}" type="slidenum">
              <a:rPr lang="zh-CN" altLang="en-US" smtClean="0"/>
              <a:pPr>
                <a:defRPr/>
              </a:pPr>
              <a:t>20</a:t>
            </a:fld>
            <a:endParaRPr lang="zh-CN" altLang="en-US" dirty="0"/>
          </a:p>
        </p:txBody>
      </p:sp>
      <p:pic>
        <p:nvPicPr>
          <p:cNvPr id="5" name="Picture 4">
            <a:hlinkClick r:id="rId4" action="ppaction://hlinksldjump"/>
            <a:extLst>
              <a:ext uri="{FF2B5EF4-FFF2-40B4-BE49-F238E27FC236}">
                <a16:creationId xmlns:a16="http://schemas.microsoft.com/office/drawing/2014/main" id="{F268E24F-9BF2-05A2-2211-D05B61246C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698922"/>
      </p:ext>
    </p:extLst>
  </p:cSld>
  <p:clrMapOvr>
    <a:masterClrMapping/>
  </p:clrMapOvr>
  <p:transition spd="slow" advClick="0">
    <p:pull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3338-C9AE-66E9-5EF5-97AA8F9F10EA}"/>
              </a:ext>
            </a:extLst>
          </p:cNvPr>
          <p:cNvSpPr>
            <a:spLocks noGrp="1"/>
          </p:cNvSpPr>
          <p:nvPr>
            <p:ph type="title"/>
          </p:nvPr>
        </p:nvSpPr>
        <p:spPr/>
        <p:txBody>
          <a:bodyPr/>
          <a:lstStyle/>
          <a:p>
            <a:r>
              <a:rPr lang="zh-CN" altLang="en-US" dirty="0"/>
              <a:t>    案例任务</a:t>
            </a:r>
          </a:p>
        </p:txBody>
      </p:sp>
      <p:sp>
        <p:nvSpPr>
          <p:cNvPr id="3" name="内容占位符 2">
            <a:extLst>
              <a:ext uri="{FF2B5EF4-FFF2-40B4-BE49-F238E27FC236}">
                <a16:creationId xmlns:a16="http://schemas.microsoft.com/office/drawing/2014/main" id="{06CDD8DF-8A2C-3841-7201-0CAD3FEA46BD}"/>
              </a:ext>
            </a:extLst>
          </p:cNvPr>
          <p:cNvSpPr>
            <a:spLocks noGrp="1"/>
          </p:cNvSpPr>
          <p:nvPr>
            <p:ph idx="1"/>
          </p:nvPr>
        </p:nvSpPr>
        <p:spPr>
          <a:xfrm>
            <a:off x="457200" y="1052737"/>
            <a:ext cx="8363272" cy="5040560"/>
          </a:xfrm>
        </p:spPr>
        <p:txBody>
          <a:bodyPr/>
          <a:lstStyle/>
          <a:p>
            <a:r>
              <a:rPr lang="zh-CN" altLang="en-US" sz="1600" dirty="0">
                <a:solidFill>
                  <a:srgbClr val="FF0000"/>
                </a:solidFill>
                <a:latin typeface="Inter"/>
              </a:rPr>
              <a:t>防火墙日志是防火墙生成的记录，其中包含了关键的信息，可以用于分析网络活动、检测潜在的威胁和提高网站的安全性</a:t>
            </a:r>
            <a:r>
              <a:rPr lang="zh-CN" altLang="en-US" sz="1600" dirty="0">
                <a:solidFill>
                  <a:srgbClr val="000000"/>
                </a:solidFill>
                <a:latin typeface="Inter"/>
              </a:rPr>
              <a:t>。通过适当的日志收集和存储，解析日志文件并进行分析，我们可以获得有关网络活动的重要信息，并及时检测和响应潜在的安全威胁。</a:t>
            </a:r>
            <a:endParaRPr lang="en-US" altLang="zh-CN" sz="1600" dirty="0">
              <a:solidFill>
                <a:srgbClr val="000000"/>
              </a:solidFill>
              <a:latin typeface="Inter"/>
            </a:endParaRPr>
          </a:p>
          <a:p>
            <a:r>
              <a:rPr lang="zh-CN" altLang="en-US" sz="1600" dirty="0">
                <a:solidFill>
                  <a:srgbClr val="0000FF"/>
                </a:solidFill>
                <a:latin typeface="Walbaum Text" panose="020F0502020204030204" pitchFamily="18" charset="0"/>
              </a:rPr>
              <a:t>日志收集与存储：</a:t>
            </a:r>
            <a:r>
              <a:rPr lang="zh-CN" altLang="en-US" sz="1600" dirty="0">
                <a:solidFill>
                  <a:srgbClr val="000000"/>
                </a:solidFill>
                <a:latin typeface="Inter"/>
              </a:rPr>
              <a:t>我们需要确保防火墙日志被正确地收集和存储。可以通过配置防火墙设备，将日志发送到集中式的日志服务器或存储在本地。这样有助集中管理和分析日志。</a:t>
            </a:r>
          </a:p>
          <a:p>
            <a:r>
              <a:rPr lang="zh-CN" altLang="en-US" sz="1600" dirty="0">
                <a:solidFill>
                  <a:srgbClr val="0000FF"/>
                </a:solidFill>
                <a:latin typeface="Walbaum Text" panose="020F0502020204030204" pitchFamily="18" charset="0"/>
              </a:rPr>
              <a:t>日志格式：</a:t>
            </a:r>
            <a:r>
              <a:rPr lang="zh-CN" altLang="en-US" sz="1600" dirty="0">
                <a:solidFill>
                  <a:srgbClr val="000000"/>
                </a:solidFill>
                <a:latin typeface="Inter"/>
              </a:rPr>
              <a:t>防火墙日志的格式因厂商和设备型号而异。常见的格式包括文本日志、</a:t>
            </a:r>
            <a:r>
              <a:rPr lang="en-US" altLang="zh-CN" sz="1600" dirty="0">
                <a:solidFill>
                  <a:srgbClr val="000000"/>
                </a:solidFill>
                <a:latin typeface="Inter"/>
              </a:rPr>
              <a:t>CSV</a:t>
            </a:r>
            <a:r>
              <a:rPr lang="zh-CN" altLang="en-US" sz="1600" dirty="0">
                <a:solidFill>
                  <a:srgbClr val="000000"/>
                </a:solidFill>
                <a:latin typeface="Inter"/>
              </a:rPr>
              <a:t>格式和日志消息格式（如</a:t>
            </a:r>
            <a:r>
              <a:rPr lang="en-US" altLang="zh-CN" sz="1600" dirty="0">
                <a:solidFill>
                  <a:srgbClr val="000000"/>
                </a:solidFill>
                <a:latin typeface="Inter"/>
              </a:rPr>
              <a:t>Syslog</a:t>
            </a:r>
            <a:r>
              <a:rPr lang="zh-CN" altLang="en-US" sz="1600" dirty="0">
                <a:solidFill>
                  <a:srgbClr val="000000"/>
                </a:solidFill>
                <a:latin typeface="Inter"/>
              </a:rPr>
              <a:t>）。在分析之前，我们需要了解所使用的格式，并编写相应的解析代码。</a:t>
            </a:r>
            <a:endParaRPr lang="en-US" altLang="zh-CN" sz="1600" dirty="0">
              <a:solidFill>
                <a:srgbClr val="000000"/>
              </a:solidFill>
              <a:latin typeface="Inter"/>
            </a:endParaRPr>
          </a:p>
          <a:p>
            <a:r>
              <a:rPr lang="zh-CN" altLang="en-US" sz="1600" dirty="0">
                <a:solidFill>
                  <a:srgbClr val="0000FF"/>
                </a:solidFill>
                <a:latin typeface="Walbaum Text" panose="020F0502020204030204" pitchFamily="18" charset="0"/>
              </a:rPr>
              <a:t>日志解析：</a:t>
            </a:r>
            <a:r>
              <a:rPr lang="zh-CN" altLang="en-US" sz="1600" dirty="0">
                <a:solidFill>
                  <a:srgbClr val="000000"/>
                </a:solidFill>
                <a:latin typeface="Inter"/>
              </a:rPr>
              <a:t>解析防火墙日志是将日志文件转换为结构化数据的过程。这样可以更方便地进行后续的分析和处理。</a:t>
            </a:r>
            <a:endParaRPr lang="en-US" altLang="zh-CN" sz="1600" dirty="0">
              <a:solidFill>
                <a:srgbClr val="000000"/>
              </a:solidFill>
              <a:latin typeface="Inter"/>
            </a:endParaRPr>
          </a:p>
          <a:p>
            <a:endParaRPr lang="en-US" altLang="zh-CN" sz="1600" dirty="0">
              <a:solidFill>
                <a:srgbClr val="000000"/>
              </a:solidFill>
              <a:latin typeface="Inter"/>
            </a:endParaRPr>
          </a:p>
          <a:p>
            <a:r>
              <a:rPr lang="zh-CN" altLang="en-US" sz="1600" dirty="0">
                <a:solidFill>
                  <a:srgbClr val="0000FF"/>
                </a:solidFill>
                <a:latin typeface="黑体" panose="02010609060101010101" pitchFamily="49" charset="-122"/>
                <a:ea typeface="黑体" panose="02010609060101010101" pitchFamily="49" charset="-122"/>
              </a:rPr>
              <a:t>编写一个基本的</a:t>
            </a:r>
            <a:r>
              <a:rPr lang="en-US" altLang="zh-CN" sz="1600" dirty="0">
                <a:solidFill>
                  <a:srgbClr val="0000FF"/>
                </a:solidFill>
                <a:latin typeface="黑体" panose="02010609060101010101" pitchFamily="49" charset="-122"/>
                <a:ea typeface="黑体" panose="02010609060101010101" pitchFamily="49" charset="-122"/>
              </a:rPr>
              <a:t>Python</a:t>
            </a:r>
            <a:r>
              <a:rPr lang="zh-CN" altLang="en-US" sz="1600" dirty="0">
                <a:solidFill>
                  <a:srgbClr val="0000FF"/>
                </a:solidFill>
                <a:latin typeface="黑体" panose="02010609060101010101" pitchFamily="49" charset="-122"/>
                <a:ea typeface="黑体" panose="02010609060101010101" pitchFamily="49" charset="-122"/>
              </a:rPr>
              <a:t>示例，用于解析</a:t>
            </a:r>
            <a:r>
              <a:rPr lang="en-US" altLang="zh-CN" sz="1600" dirty="0">
                <a:solidFill>
                  <a:srgbClr val="0000FF"/>
                </a:solidFill>
                <a:latin typeface="黑体" panose="02010609060101010101" pitchFamily="49" charset="-122"/>
                <a:ea typeface="黑体" panose="02010609060101010101" pitchFamily="49" charset="-122"/>
              </a:rPr>
              <a:t>txt</a:t>
            </a:r>
            <a:r>
              <a:rPr lang="zh-CN" altLang="en-US" sz="1600" dirty="0">
                <a:solidFill>
                  <a:srgbClr val="0000FF"/>
                </a:solidFill>
                <a:latin typeface="黑体" panose="02010609060101010101" pitchFamily="49" charset="-122"/>
                <a:ea typeface="黑体" panose="02010609060101010101" pitchFamily="49" charset="-122"/>
              </a:rPr>
              <a:t>格式的防火墙日志，并统计高频</a:t>
            </a:r>
            <a:r>
              <a:rPr lang="en-US" altLang="zh-CN" sz="1600" dirty="0">
                <a:solidFill>
                  <a:srgbClr val="0000FF"/>
                </a:solidFill>
                <a:latin typeface="黑体" panose="02010609060101010101" pitchFamily="49" charset="-122"/>
                <a:ea typeface="黑体" panose="02010609060101010101" pitchFamily="49" charset="-122"/>
              </a:rPr>
              <a:t>IP</a:t>
            </a:r>
            <a:r>
              <a:rPr lang="zh-CN" altLang="en-US" sz="1600" dirty="0">
                <a:solidFill>
                  <a:srgbClr val="0000FF"/>
                </a:solidFill>
                <a:latin typeface="黑体" panose="02010609060101010101" pitchFamily="49" charset="-122"/>
                <a:ea typeface="黑体" panose="02010609060101010101" pitchFamily="49" charset="-122"/>
              </a:rPr>
              <a:t>攻击地址。</a:t>
            </a:r>
          </a:p>
        </p:txBody>
      </p:sp>
      <p:sp>
        <p:nvSpPr>
          <p:cNvPr id="4" name="灯片编号占位符 3">
            <a:extLst>
              <a:ext uri="{FF2B5EF4-FFF2-40B4-BE49-F238E27FC236}">
                <a16:creationId xmlns:a16="http://schemas.microsoft.com/office/drawing/2014/main" id="{B7CCEF96-3440-D5A4-ABC3-85007C5AA7FC}"/>
              </a:ext>
            </a:extLst>
          </p:cNvPr>
          <p:cNvSpPr>
            <a:spLocks noGrp="1"/>
          </p:cNvSpPr>
          <p:nvPr>
            <p:ph type="sldNum" sz="quarter" idx="4"/>
          </p:nvPr>
        </p:nvSpPr>
        <p:spPr/>
        <p:txBody>
          <a:bodyPr/>
          <a:lstStyle/>
          <a:p>
            <a:pPr>
              <a:defRPr/>
            </a:pPr>
            <a:fld id="{6EA7BA5E-4115-4796-A8C9-4698036AB88B}" type="slidenum">
              <a:rPr lang="zh-CN" altLang="en-US" smtClean="0"/>
              <a:pPr>
                <a:defRPr/>
              </a:pPr>
              <a:t>21</a:t>
            </a:fld>
            <a:endParaRPr lang="zh-CN" altLang="en-US" dirty="0"/>
          </a:p>
        </p:txBody>
      </p:sp>
      <p:pic>
        <p:nvPicPr>
          <p:cNvPr id="6" name="图片 5">
            <a:extLst>
              <a:ext uri="{FF2B5EF4-FFF2-40B4-BE49-F238E27FC236}">
                <a16:creationId xmlns:a16="http://schemas.microsoft.com/office/drawing/2014/main" id="{126F37D1-932F-4EFD-6905-1BB3BFCDE683}"/>
              </a:ext>
            </a:extLst>
          </p:cNvPr>
          <p:cNvPicPr>
            <a:picLocks noChangeAspect="1"/>
          </p:cNvPicPr>
          <p:nvPr/>
        </p:nvPicPr>
        <p:blipFill>
          <a:blip r:embed="rId2"/>
          <a:stretch>
            <a:fillRect/>
          </a:stretch>
        </p:blipFill>
        <p:spPr>
          <a:xfrm>
            <a:off x="707913" y="4725144"/>
            <a:ext cx="2729381" cy="1797397"/>
          </a:xfrm>
          <a:prstGeom prst="rect">
            <a:avLst/>
          </a:prstGeom>
        </p:spPr>
      </p:pic>
      <p:pic>
        <p:nvPicPr>
          <p:cNvPr id="8" name="图片 7">
            <a:extLst>
              <a:ext uri="{FF2B5EF4-FFF2-40B4-BE49-F238E27FC236}">
                <a16:creationId xmlns:a16="http://schemas.microsoft.com/office/drawing/2014/main" id="{7763D2E8-EEA0-B1BA-B7B5-539ED5964416}"/>
              </a:ext>
            </a:extLst>
          </p:cNvPr>
          <p:cNvPicPr>
            <a:picLocks noChangeAspect="1"/>
          </p:cNvPicPr>
          <p:nvPr/>
        </p:nvPicPr>
        <p:blipFill>
          <a:blip r:embed="rId3"/>
          <a:stretch>
            <a:fillRect/>
          </a:stretch>
        </p:blipFill>
        <p:spPr>
          <a:xfrm>
            <a:off x="3516225" y="4725144"/>
            <a:ext cx="2711959" cy="1797396"/>
          </a:xfrm>
          <a:prstGeom prst="rect">
            <a:avLst/>
          </a:prstGeom>
        </p:spPr>
      </p:pic>
      <p:pic>
        <p:nvPicPr>
          <p:cNvPr id="10" name="图片 9">
            <a:extLst>
              <a:ext uri="{FF2B5EF4-FFF2-40B4-BE49-F238E27FC236}">
                <a16:creationId xmlns:a16="http://schemas.microsoft.com/office/drawing/2014/main" id="{3718FCFF-AA57-F5FA-54BF-ADE9AE6E15D7}"/>
              </a:ext>
            </a:extLst>
          </p:cNvPr>
          <p:cNvPicPr>
            <a:picLocks noChangeAspect="1"/>
          </p:cNvPicPr>
          <p:nvPr/>
        </p:nvPicPr>
        <p:blipFill>
          <a:blip r:embed="rId4"/>
          <a:stretch>
            <a:fillRect/>
          </a:stretch>
        </p:blipFill>
        <p:spPr>
          <a:xfrm>
            <a:off x="6267684" y="4731980"/>
            <a:ext cx="2552788" cy="1790560"/>
          </a:xfrm>
          <a:prstGeom prst="rect">
            <a:avLst/>
          </a:prstGeom>
        </p:spPr>
      </p:pic>
      <p:pic>
        <p:nvPicPr>
          <p:cNvPr id="12" name="图片 11">
            <a:extLst>
              <a:ext uri="{FF2B5EF4-FFF2-40B4-BE49-F238E27FC236}">
                <a16:creationId xmlns:a16="http://schemas.microsoft.com/office/drawing/2014/main" id="{58B576B2-36FF-4BE4-149D-4034574E7DA7}"/>
              </a:ext>
            </a:extLst>
          </p:cNvPr>
          <p:cNvPicPr>
            <a:picLocks noChangeAspect="1"/>
          </p:cNvPicPr>
          <p:nvPr/>
        </p:nvPicPr>
        <p:blipFill>
          <a:blip r:embed="rId5"/>
          <a:stretch>
            <a:fillRect/>
          </a:stretch>
        </p:blipFill>
        <p:spPr>
          <a:xfrm>
            <a:off x="54863" y="3911278"/>
            <a:ext cx="804674" cy="769241"/>
          </a:xfrm>
          <a:prstGeom prst="rect">
            <a:avLst/>
          </a:prstGeom>
        </p:spPr>
      </p:pic>
      <p:pic>
        <p:nvPicPr>
          <p:cNvPr id="14" name="Picture 4">
            <a:hlinkClick r:id="rId6" action="ppaction://hlinksldjump"/>
            <a:extLst>
              <a:ext uri="{FF2B5EF4-FFF2-40B4-BE49-F238E27FC236}">
                <a16:creationId xmlns:a16="http://schemas.microsoft.com/office/drawing/2014/main" id="{3E7B7CFF-E2EB-5469-4E9A-BC8FAF4693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183856"/>
      </p:ext>
    </p:extLst>
  </p:cSld>
  <p:clrMapOvr>
    <a:masterClrMapping/>
  </p:clrMapOvr>
  <p:transition spd="slow" advClick="0">
    <p:pull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任务分析</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a:xfrm>
            <a:off x="457200" y="1052737"/>
            <a:ext cx="8229600" cy="5040560"/>
          </a:xfrm>
        </p:spPr>
        <p:txBody>
          <a:bodyPr/>
          <a:lstStyle/>
          <a:p>
            <a:r>
              <a:rPr lang="zh-CN" altLang="en-US" sz="1600" dirty="0"/>
              <a:t>读取日志文件，格式分析，数据过滤，</a:t>
            </a:r>
            <a:r>
              <a:rPr lang="en-US" altLang="zh-CN" sz="1600" dirty="0"/>
              <a:t>IP</a:t>
            </a:r>
            <a:r>
              <a:rPr lang="zh-CN" altLang="en-US" sz="1600" dirty="0"/>
              <a:t>读取、统计，屏幕输出，生成文件</a:t>
            </a:r>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22</a:t>
            </a:fld>
            <a:endParaRPr lang="zh-CN" altLang="en-US" dirty="0"/>
          </a:p>
        </p:txBody>
      </p:sp>
      <p:pic>
        <p:nvPicPr>
          <p:cNvPr id="5" name="图片 4">
            <a:extLst>
              <a:ext uri="{FF2B5EF4-FFF2-40B4-BE49-F238E27FC236}">
                <a16:creationId xmlns:a16="http://schemas.microsoft.com/office/drawing/2014/main" id="{48905C91-A835-C2CF-232D-205A03E56A2A}"/>
              </a:ext>
            </a:extLst>
          </p:cNvPr>
          <p:cNvPicPr>
            <a:picLocks noChangeAspect="1"/>
          </p:cNvPicPr>
          <p:nvPr/>
        </p:nvPicPr>
        <p:blipFill>
          <a:blip r:embed="rId2"/>
          <a:stretch>
            <a:fillRect/>
          </a:stretch>
        </p:blipFill>
        <p:spPr>
          <a:xfrm>
            <a:off x="107504" y="1434953"/>
            <a:ext cx="4536504" cy="3181965"/>
          </a:xfrm>
          <a:prstGeom prst="rect">
            <a:avLst/>
          </a:prstGeom>
        </p:spPr>
      </p:pic>
      <p:pic>
        <p:nvPicPr>
          <p:cNvPr id="7" name="图片 6">
            <a:extLst>
              <a:ext uri="{FF2B5EF4-FFF2-40B4-BE49-F238E27FC236}">
                <a16:creationId xmlns:a16="http://schemas.microsoft.com/office/drawing/2014/main" id="{3AEFEB18-5E10-E9F9-643F-AE20FACF7F25}"/>
              </a:ext>
            </a:extLst>
          </p:cNvPr>
          <p:cNvPicPr>
            <a:picLocks noChangeAspect="1"/>
          </p:cNvPicPr>
          <p:nvPr/>
        </p:nvPicPr>
        <p:blipFill>
          <a:blip r:embed="rId3"/>
          <a:stretch>
            <a:fillRect/>
          </a:stretch>
        </p:blipFill>
        <p:spPr>
          <a:xfrm>
            <a:off x="4955898" y="1434953"/>
            <a:ext cx="4559609" cy="5001856"/>
          </a:xfrm>
          <a:prstGeom prst="rect">
            <a:avLst/>
          </a:prstGeom>
        </p:spPr>
      </p:pic>
      <p:pic>
        <p:nvPicPr>
          <p:cNvPr id="9" name="图片 8">
            <a:extLst>
              <a:ext uri="{FF2B5EF4-FFF2-40B4-BE49-F238E27FC236}">
                <a16:creationId xmlns:a16="http://schemas.microsoft.com/office/drawing/2014/main" id="{226B2EEC-A0BA-371B-5678-63CEAD888ABE}"/>
              </a:ext>
            </a:extLst>
          </p:cNvPr>
          <p:cNvPicPr>
            <a:picLocks noChangeAspect="1"/>
          </p:cNvPicPr>
          <p:nvPr/>
        </p:nvPicPr>
        <p:blipFill>
          <a:blip r:embed="rId4"/>
          <a:stretch>
            <a:fillRect/>
          </a:stretch>
        </p:blipFill>
        <p:spPr>
          <a:xfrm>
            <a:off x="6924314" y="1451102"/>
            <a:ext cx="2002678" cy="4985707"/>
          </a:xfrm>
          <a:prstGeom prst="rect">
            <a:avLst/>
          </a:prstGeom>
        </p:spPr>
      </p:pic>
      <p:pic>
        <p:nvPicPr>
          <p:cNvPr id="10" name="图片 9">
            <a:extLst>
              <a:ext uri="{FF2B5EF4-FFF2-40B4-BE49-F238E27FC236}">
                <a16:creationId xmlns:a16="http://schemas.microsoft.com/office/drawing/2014/main" id="{CF9476EA-4003-2BAF-A00F-28A0243933ED}"/>
              </a:ext>
            </a:extLst>
          </p:cNvPr>
          <p:cNvPicPr>
            <a:picLocks noChangeAspect="1"/>
          </p:cNvPicPr>
          <p:nvPr/>
        </p:nvPicPr>
        <p:blipFill>
          <a:blip r:embed="rId5"/>
          <a:stretch>
            <a:fillRect/>
          </a:stretch>
        </p:blipFill>
        <p:spPr>
          <a:xfrm>
            <a:off x="47348" y="4005354"/>
            <a:ext cx="4629744" cy="2303966"/>
          </a:xfrm>
          <a:prstGeom prst="rect">
            <a:avLst/>
          </a:prstGeom>
        </p:spPr>
      </p:pic>
      <p:pic>
        <p:nvPicPr>
          <p:cNvPr id="11" name="Picture 4">
            <a:hlinkClick r:id="rId6" action="ppaction://hlinksldjump"/>
            <a:extLst>
              <a:ext uri="{FF2B5EF4-FFF2-40B4-BE49-F238E27FC236}">
                <a16:creationId xmlns:a16="http://schemas.microsoft.com/office/drawing/2014/main" id="{66106B42-B427-770C-8D09-96B469F8A3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998125"/>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代码撰写与调试</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a:xfrm>
            <a:off x="457200" y="980729"/>
            <a:ext cx="8229600" cy="5112568"/>
          </a:xfrm>
        </p:spPr>
        <p:txBody>
          <a:bodyPr/>
          <a:lstStyle/>
          <a:p>
            <a:r>
              <a:rPr lang="en-US" altLang="zh-CN" sz="1000" dirty="0"/>
              <a:t>#</a:t>
            </a:r>
            <a:r>
              <a:rPr lang="zh-CN" altLang="en-US" sz="1000" dirty="0"/>
              <a:t>从</a:t>
            </a:r>
            <a:r>
              <a:rPr lang="en-US" altLang="zh-CN" sz="1000" dirty="0"/>
              <a:t>txt </a:t>
            </a:r>
            <a:r>
              <a:rPr lang="zh-CN" altLang="en-US" sz="1000" dirty="0"/>
              <a:t>文件中，读取日志，然后格式化日志，生成</a:t>
            </a:r>
            <a:r>
              <a:rPr lang="en-US" altLang="zh-CN" sz="1000" dirty="0"/>
              <a:t>csv</a:t>
            </a:r>
            <a:r>
              <a:rPr lang="zh-CN" altLang="en-US" sz="1000" dirty="0"/>
              <a:t>文件</a:t>
            </a:r>
          </a:p>
          <a:p>
            <a:r>
              <a:rPr lang="en-US" altLang="zh-CN" sz="1000" dirty="0"/>
              <a:t>#</a:t>
            </a:r>
            <a:r>
              <a:rPr lang="zh-CN" altLang="en-US" sz="1000" dirty="0"/>
              <a:t>也可以生成相应的统计</a:t>
            </a:r>
          </a:p>
          <a:p>
            <a:r>
              <a:rPr lang="en-US" altLang="zh-CN" sz="1000" dirty="0"/>
              <a:t>from </a:t>
            </a:r>
            <a:r>
              <a:rPr lang="en-US" altLang="zh-CN" sz="1000" dirty="0" err="1"/>
              <a:t>xlwt</a:t>
            </a:r>
            <a:r>
              <a:rPr lang="en-US" altLang="zh-CN" sz="1000" dirty="0"/>
              <a:t> import *</a:t>
            </a:r>
          </a:p>
          <a:p>
            <a:r>
              <a:rPr lang="en-US" altLang="zh-CN" sz="1000" dirty="0"/>
              <a:t>import re</a:t>
            </a:r>
          </a:p>
          <a:p>
            <a:r>
              <a:rPr lang="en-US" altLang="zh-CN" sz="1000" dirty="0" err="1"/>
              <a:t>filepath</a:t>
            </a:r>
            <a:r>
              <a:rPr lang="en-US" altLang="zh-CN" sz="1000" dirty="0"/>
              <a:t>=</a:t>
            </a:r>
            <a:r>
              <a:rPr lang="en-US" altLang="zh-CN" sz="1000" dirty="0" err="1"/>
              <a:t>r'c</a:t>
            </a:r>
            <a:r>
              <a:rPr lang="en-US" altLang="zh-CN" sz="1000" dirty="0"/>
              <a:t>:\</a:t>
            </a:r>
            <a:r>
              <a:rPr lang="en-US" altLang="zh-CN" sz="1000" dirty="0" err="1"/>
              <a:t>PythonTest</a:t>
            </a:r>
            <a:r>
              <a:rPr lang="en-US" altLang="zh-CN" sz="1000" dirty="0"/>
              <a:t>\</a:t>
            </a:r>
            <a:r>
              <a:rPr lang="en-US" altLang="zh-CN" sz="1000" dirty="0" err="1"/>
              <a:t>rizhi</a:t>
            </a:r>
            <a:r>
              <a:rPr lang="en-US" altLang="zh-CN" sz="1000" dirty="0"/>
              <a:t>'</a:t>
            </a:r>
          </a:p>
          <a:p>
            <a:r>
              <a:rPr lang="en-US" altLang="zh-CN" sz="1000" dirty="0" err="1"/>
              <a:t>riqi</a:t>
            </a:r>
            <a:r>
              <a:rPr lang="en-US" altLang="zh-CN" sz="1000" dirty="0"/>
              <a:t>="1014"    #</a:t>
            </a:r>
            <a:r>
              <a:rPr lang="zh-CN" altLang="en-US" sz="1000" dirty="0"/>
              <a:t>后面日期修改即可</a:t>
            </a:r>
          </a:p>
          <a:p>
            <a:endParaRPr lang="zh-CN" altLang="en-US" sz="1000" dirty="0"/>
          </a:p>
          <a:p>
            <a:r>
              <a:rPr lang="en-US" altLang="zh-CN" sz="1000" dirty="0" err="1"/>
              <a:t>file_pre</a:t>
            </a:r>
            <a:r>
              <a:rPr lang="en-US" altLang="zh-CN" sz="1000" dirty="0"/>
              <a:t>=[r"\</a:t>
            </a:r>
            <a:r>
              <a:rPr lang="en-US" altLang="zh-CN" sz="1000" dirty="0" err="1"/>
              <a:t>gc</a:t>
            </a:r>
            <a:r>
              <a:rPr lang="en-US" altLang="zh-CN" sz="1000" dirty="0"/>
              <a:t>",r"\</a:t>
            </a:r>
            <a:r>
              <a:rPr lang="en-US" altLang="zh-CN" sz="1000" dirty="0" err="1"/>
              <a:t>hp",r</a:t>
            </a:r>
            <a:r>
              <a:rPr lang="en-US" altLang="zh-CN" sz="1000" dirty="0"/>
              <a:t>"\</a:t>
            </a:r>
            <a:r>
              <a:rPr lang="en-US" altLang="zh-CN" sz="1000" dirty="0" err="1"/>
              <a:t>hz</a:t>
            </a:r>
            <a:r>
              <a:rPr lang="en-US" altLang="zh-CN" sz="1000" dirty="0"/>
              <a:t>",r"\r740-",r"\r240-"]</a:t>
            </a:r>
          </a:p>
          <a:p>
            <a:r>
              <a:rPr lang="en-US" altLang="zh-CN" sz="1000" dirty="0" err="1"/>
              <a:t>file_name</a:t>
            </a:r>
            <a:r>
              <a:rPr lang="en-US" altLang="zh-CN" sz="1000" dirty="0"/>
              <a:t>=[</a:t>
            </a:r>
            <a:r>
              <a:rPr lang="en-US" altLang="zh-CN" sz="1000" dirty="0" err="1"/>
              <a:t>filepath+item+riqi</a:t>
            </a:r>
            <a:r>
              <a:rPr lang="en-US" altLang="zh-CN" sz="1000" dirty="0"/>
              <a:t>+".txt" for item in </a:t>
            </a:r>
            <a:r>
              <a:rPr lang="en-US" altLang="zh-CN" sz="1000" dirty="0" err="1"/>
              <a:t>file_pre</a:t>
            </a:r>
            <a:r>
              <a:rPr lang="en-US" altLang="zh-CN" sz="1000" dirty="0"/>
              <a:t>]</a:t>
            </a:r>
          </a:p>
          <a:p>
            <a:r>
              <a:rPr lang="en-US" altLang="zh-CN" sz="1000" dirty="0" err="1"/>
              <a:t>file_name_lianru</a:t>
            </a:r>
            <a:r>
              <a:rPr lang="en-US" altLang="zh-CN" sz="1000" dirty="0"/>
              <a:t>=[</a:t>
            </a:r>
            <a:r>
              <a:rPr lang="en-US" altLang="zh-CN" sz="1000" dirty="0" err="1"/>
              <a:t>filepath+item+riqi</a:t>
            </a:r>
            <a:r>
              <a:rPr lang="en-US" altLang="zh-CN" sz="1000" dirty="0"/>
              <a:t>+".txt" for item in </a:t>
            </a:r>
            <a:r>
              <a:rPr lang="en-US" altLang="zh-CN" sz="1000" dirty="0" err="1"/>
              <a:t>file_pre</a:t>
            </a:r>
            <a:r>
              <a:rPr lang="en-US" altLang="zh-CN" sz="1000" dirty="0"/>
              <a:t>]</a:t>
            </a:r>
          </a:p>
          <a:p>
            <a:r>
              <a:rPr lang="en-US" altLang="zh-CN" sz="1000" dirty="0" err="1"/>
              <a:t>file_lianru</a:t>
            </a:r>
            <a:r>
              <a:rPr lang="en-US" altLang="zh-CN" sz="1000" dirty="0"/>
              <a:t>=[</a:t>
            </a:r>
            <a:r>
              <a:rPr lang="en-US" altLang="zh-CN" sz="1000" dirty="0" err="1"/>
              <a:t>filepath+item+riqi</a:t>
            </a:r>
            <a:r>
              <a:rPr lang="en-US" altLang="zh-CN" sz="1000" dirty="0"/>
              <a:t>+"_lianru.txt" for item in </a:t>
            </a:r>
            <a:r>
              <a:rPr lang="en-US" altLang="zh-CN" sz="1000" dirty="0" err="1"/>
              <a:t>file_pre</a:t>
            </a:r>
            <a:r>
              <a:rPr lang="en-US" altLang="zh-CN" sz="1000" dirty="0"/>
              <a:t>]</a:t>
            </a:r>
          </a:p>
          <a:p>
            <a:endParaRPr lang="en-US" altLang="zh-CN" sz="1000" dirty="0"/>
          </a:p>
          <a:p>
            <a:r>
              <a:rPr lang="en-US" altLang="zh-CN" sz="1000" dirty="0"/>
              <a:t># </a:t>
            </a:r>
            <a:r>
              <a:rPr lang="zh-CN" altLang="en-US" sz="1000" dirty="0"/>
              <a:t>将联入的</a:t>
            </a:r>
            <a:r>
              <a:rPr lang="en-US" altLang="zh-CN" sz="1000" dirty="0"/>
              <a:t>IP</a:t>
            </a:r>
            <a:r>
              <a:rPr lang="zh-CN" altLang="en-US" sz="1000" dirty="0"/>
              <a:t>过滤到 </a:t>
            </a:r>
            <a:r>
              <a:rPr lang="en-US" altLang="zh-CN" sz="1000" dirty="0" err="1"/>
              <a:t>file_lianru</a:t>
            </a:r>
            <a:r>
              <a:rPr lang="en-US" altLang="zh-CN" sz="1000" dirty="0"/>
              <a:t> </a:t>
            </a:r>
            <a:r>
              <a:rPr lang="zh-CN" altLang="en-US" sz="1000" dirty="0"/>
              <a:t>对应的</a:t>
            </a:r>
            <a:r>
              <a:rPr lang="en-US" altLang="zh-CN" sz="1000" dirty="0"/>
              <a:t>csv</a:t>
            </a:r>
            <a:r>
              <a:rPr lang="zh-CN" altLang="en-US" sz="1000" dirty="0"/>
              <a:t>文件中</a:t>
            </a:r>
          </a:p>
          <a:p>
            <a:r>
              <a:rPr lang="en-US" altLang="zh-CN" sz="1000" dirty="0"/>
              <a:t>for j in range(</a:t>
            </a:r>
            <a:r>
              <a:rPr lang="en-US" altLang="zh-CN" sz="1000" dirty="0" err="1"/>
              <a:t>len</a:t>
            </a:r>
            <a:r>
              <a:rPr lang="en-US" altLang="zh-CN" sz="1000" dirty="0"/>
              <a:t>(</a:t>
            </a:r>
            <a:r>
              <a:rPr lang="en-US" altLang="zh-CN" sz="1000" dirty="0" err="1"/>
              <a:t>file_name</a:t>
            </a:r>
            <a:r>
              <a:rPr lang="en-US" altLang="zh-CN" sz="1000" dirty="0"/>
              <a:t>)):</a:t>
            </a:r>
          </a:p>
          <a:p>
            <a:r>
              <a:rPr lang="en-US" altLang="zh-CN" sz="1000" dirty="0"/>
              <a:t>   with open(</a:t>
            </a:r>
            <a:r>
              <a:rPr lang="en-US" altLang="zh-CN" sz="1000" dirty="0" err="1"/>
              <a:t>file_name</a:t>
            </a:r>
            <a:r>
              <a:rPr lang="en-US" altLang="zh-CN" sz="1000" dirty="0"/>
              <a:t>[j], 'r', encoding='utf-8') as </a:t>
            </a:r>
            <a:r>
              <a:rPr lang="en-US" altLang="zh-CN" sz="1000" dirty="0" err="1"/>
              <a:t>src</a:t>
            </a:r>
            <a:r>
              <a:rPr lang="en-US" altLang="zh-CN" sz="1000" dirty="0"/>
              <a:t> , open(</a:t>
            </a:r>
            <a:r>
              <a:rPr lang="en-US" altLang="zh-CN" sz="1000" dirty="0" err="1"/>
              <a:t>file_lianru</a:t>
            </a:r>
            <a:r>
              <a:rPr lang="en-US" altLang="zh-CN" sz="1000" dirty="0"/>
              <a:t>[j], '</a:t>
            </a:r>
            <a:r>
              <a:rPr lang="en-US" altLang="zh-CN" sz="1000" dirty="0" err="1"/>
              <a:t>a+',encoding</a:t>
            </a:r>
            <a:r>
              <a:rPr lang="en-US" altLang="zh-CN" sz="1000" dirty="0"/>
              <a:t>='utf-8') as </a:t>
            </a:r>
            <a:r>
              <a:rPr lang="en-US" altLang="zh-CN" sz="1000" dirty="0" err="1"/>
              <a:t>dst</a:t>
            </a:r>
            <a:r>
              <a:rPr lang="en-US" altLang="zh-CN" sz="1000" dirty="0"/>
              <a:t>:</a:t>
            </a:r>
          </a:p>
          <a:p>
            <a:r>
              <a:rPr lang="en-US" altLang="zh-CN" sz="1000" dirty="0"/>
              <a:t>     for line in </a:t>
            </a:r>
            <a:r>
              <a:rPr lang="en-US" altLang="zh-CN" sz="1000" dirty="0" err="1"/>
              <a:t>src</a:t>
            </a:r>
            <a:r>
              <a:rPr lang="en-US" altLang="zh-CN" sz="1000" dirty="0"/>
              <a:t>:</a:t>
            </a:r>
          </a:p>
          <a:p>
            <a:r>
              <a:rPr lang="en-US" altLang="zh-CN" sz="1000" dirty="0"/>
              <a:t>        if("】" in line and "</a:t>
            </a:r>
            <a:r>
              <a:rPr lang="zh-CN" altLang="en-US" sz="1000" dirty="0"/>
              <a:t>联入</a:t>
            </a:r>
            <a:r>
              <a:rPr lang="en-US" altLang="zh-CN" sz="1000" dirty="0"/>
              <a:t>" in line):</a:t>
            </a:r>
          </a:p>
          <a:p>
            <a:r>
              <a:rPr lang="en-US" altLang="zh-CN" sz="1000" dirty="0"/>
              <a:t>            </a:t>
            </a:r>
            <a:r>
              <a:rPr lang="en-US" altLang="zh-CN" sz="1000" dirty="0" err="1"/>
              <a:t>dst.write</a:t>
            </a:r>
            <a:r>
              <a:rPr lang="en-US" altLang="zh-CN" sz="1000" dirty="0"/>
              <a:t>(line)</a:t>
            </a:r>
          </a:p>
          <a:p>
            <a:endParaRPr lang="en-US" altLang="zh-CN" sz="1000" dirty="0"/>
          </a:p>
          <a:p>
            <a:r>
              <a:rPr lang="en-US" altLang="zh-CN" sz="1000" dirty="0" err="1"/>
              <a:t>tongjiFile</a:t>
            </a:r>
            <a:r>
              <a:rPr lang="en-US" altLang="zh-CN" sz="1000" dirty="0"/>
              <a:t>=</a:t>
            </a:r>
            <a:r>
              <a:rPr lang="en-US" altLang="zh-CN" sz="1000" dirty="0" err="1"/>
              <a:t>filepath+r</a:t>
            </a:r>
            <a:r>
              <a:rPr lang="en-US" altLang="zh-CN" sz="1000" dirty="0"/>
              <a:t>'\QIP_'+riqi+r'.csv'</a:t>
            </a:r>
          </a:p>
          <a:p>
            <a:r>
              <a:rPr lang="en-US" altLang="zh-CN" sz="1000" dirty="0"/>
              <a:t>#---</a:t>
            </a:r>
            <a:r>
              <a:rPr lang="zh-CN" altLang="en-US" sz="1000" dirty="0"/>
              <a:t>统计所有疑似攻击</a:t>
            </a:r>
            <a:r>
              <a:rPr lang="en-US" altLang="zh-CN" sz="1000" dirty="0"/>
              <a:t>IP</a:t>
            </a:r>
            <a:r>
              <a:rPr lang="zh-CN" altLang="en-US" sz="1000" dirty="0"/>
              <a:t>的攻击次数</a:t>
            </a:r>
          </a:p>
          <a:p>
            <a:r>
              <a:rPr lang="en-US" altLang="zh-CN" sz="1000" dirty="0" err="1">
                <a:solidFill>
                  <a:srgbClr val="0000FF"/>
                </a:solidFill>
              </a:rPr>
              <a:t>ipdict</a:t>
            </a:r>
            <a:r>
              <a:rPr lang="en-US" altLang="zh-CN" sz="1000" dirty="0">
                <a:solidFill>
                  <a:srgbClr val="0000FF"/>
                </a:solidFill>
              </a:rPr>
              <a:t>=</a:t>
            </a:r>
            <a:r>
              <a:rPr lang="en-US" altLang="zh-CN" sz="1000" dirty="0" err="1">
                <a:solidFill>
                  <a:srgbClr val="0000FF"/>
                </a:solidFill>
              </a:rPr>
              <a:t>dict</a:t>
            </a:r>
            <a:r>
              <a:rPr lang="en-US" altLang="zh-CN" sz="1000" dirty="0">
                <a:solidFill>
                  <a:srgbClr val="0000FF"/>
                </a:solidFill>
              </a:rPr>
              <a:t>()</a:t>
            </a:r>
          </a:p>
          <a:p>
            <a:r>
              <a:rPr lang="en-US" altLang="zh-CN" sz="1000" dirty="0"/>
              <a:t>for file in </a:t>
            </a:r>
            <a:r>
              <a:rPr lang="en-US" altLang="zh-CN" sz="1000" dirty="0" err="1"/>
              <a:t>file_lianru</a:t>
            </a:r>
            <a:r>
              <a:rPr lang="en-US" altLang="zh-CN" sz="1000" dirty="0"/>
              <a:t>:</a:t>
            </a:r>
          </a:p>
          <a:p>
            <a:r>
              <a:rPr lang="en-US" altLang="zh-CN" sz="1000" dirty="0"/>
              <a:t>   with open(file, 'r', encoding='utf-8') as </a:t>
            </a:r>
            <a:r>
              <a:rPr lang="en-US" altLang="zh-CN" sz="1000" dirty="0" err="1"/>
              <a:t>src</a:t>
            </a:r>
            <a:r>
              <a:rPr lang="en-US" altLang="zh-CN" sz="1000" dirty="0"/>
              <a:t> , open(</a:t>
            </a:r>
            <a:r>
              <a:rPr lang="en-US" altLang="zh-CN" sz="1000" dirty="0" err="1"/>
              <a:t>tongjiFile</a:t>
            </a:r>
            <a:r>
              <a:rPr lang="en-US" altLang="zh-CN" sz="1000" dirty="0"/>
              <a:t>, '</a:t>
            </a:r>
            <a:r>
              <a:rPr lang="en-US" altLang="zh-CN" sz="1000" dirty="0" err="1"/>
              <a:t>a+',encoding</a:t>
            </a:r>
            <a:r>
              <a:rPr lang="en-US" altLang="zh-CN" sz="1000" dirty="0"/>
              <a:t>='utf-8') as </a:t>
            </a:r>
            <a:r>
              <a:rPr lang="en-US" altLang="zh-CN" sz="1000" dirty="0" err="1"/>
              <a:t>dst</a:t>
            </a:r>
            <a:r>
              <a:rPr lang="en-US" altLang="zh-CN" sz="1000" dirty="0"/>
              <a:t>:</a:t>
            </a:r>
          </a:p>
          <a:p>
            <a:r>
              <a:rPr lang="en-US" altLang="zh-CN" sz="1000" dirty="0"/>
              <a:t>        #print(file)</a:t>
            </a:r>
          </a:p>
          <a:p>
            <a:r>
              <a:rPr lang="en-US" altLang="zh-CN" sz="1000" dirty="0"/>
              <a:t>        for line in </a:t>
            </a:r>
            <a:r>
              <a:rPr lang="en-US" altLang="zh-CN" sz="1000" dirty="0" err="1"/>
              <a:t>src</a:t>
            </a:r>
            <a:r>
              <a:rPr lang="en-US" altLang="zh-CN" sz="1000" dirty="0"/>
              <a:t>:</a:t>
            </a:r>
          </a:p>
          <a:p>
            <a:r>
              <a:rPr lang="en-US" altLang="zh-CN" sz="1000" dirty="0"/>
              <a:t>           </a:t>
            </a:r>
            <a:r>
              <a:rPr lang="en-US" altLang="zh-CN" sz="1000" dirty="0" err="1"/>
              <a:t>ip</a:t>
            </a:r>
            <a:r>
              <a:rPr lang="en-US" altLang="zh-CN" sz="1000" dirty="0"/>
              <a:t>=</a:t>
            </a:r>
            <a:r>
              <a:rPr lang="en-US" altLang="zh-CN" sz="1000" dirty="0" err="1"/>
              <a:t>re.search</a:t>
            </a:r>
            <a:r>
              <a:rPr lang="en-US" altLang="zh-CN" sz="1000" dirty="0"/>
              <a:t>(r"\d+\.\d+\.\d+\.\</a:t>
            </a:r>
            <a:r>
              <a:rPr lang="en-US" altLang="zh-CN" sz="1000" dirty="0" err="1"/>
              <a:t>d+",line</a:t>
            </a:r>
            <a:r>
              <a:rPr lang="en-US" altLang="zh-CN" sz="1000" dirty="0"/>
              <a:t>).group(0)</a:t>
            </a:r>
          </a:p>
          <a:p>
            <a:r>
              <a:rPr lang="en-US" altLang="zh-CN" sz="1000" dirty="0"/>
              <a:t>           </a:t>
            </a:r>
            <a:r>
              <a:rPr lang="en-US" altLang="zh-CN" sz="1000" dirty="0" err="1">
                <a:solidFill>
                  <a:srgbClr val="0000FF"/>
                </a:solidFill>
              </a:rPr>
              <a:t>ipdict</a:t>
            </a:r>
            <a:r>
              <a:rPr lang="en-US" altLang="zh-CN" sz="1000" dirty="0">
                <a:solidFill>
                  <a:srgbClr val="0000FF"/>
                </a:solidFill>
              </a:rPr>
              <a:t>[</a:t>
            </a:r>
            <a:r>
              <a:rPr lang="en-US" altLang="zh-CN" sz="1000" dirty="0" err="1">
                <a:solidFill>
                  <a:srgbClr val="0000FF"/>
                </a:solidFill>
              </a:rPr>
              <a:t>ip</a:t>
            </a:r>
            <a:r>
              <a:rPr lang="en-US" altLang="zh-CN" sz="1000" dirty="0">
                <a:solidFill>
                  <a:srgbClr val="0000FF"/>
                </a:solidFill>
              </a:rPr>
              <a:t>]=</a:t>
            </a:r>
            <a:r>
              <a:rPr lang="en-US" altLang="zh-CN" sz="1000" dirty="0" err="1">
                <a:solidFill>
                  <a:srgbClr val="0000FF"/>
                </a:solidFill>
              </a:rPr>
              <a:t>ipdict.get</a:t>
            </a:r>
            <a:r>
              <a:rPr lang="en-US" altLang="zh-CN" sz="1000" dirty="0">
                <a:solidFill>
                  <a:srgbClr val="0000FF"/>
                </a:solidFill>
              </a:rPr>
              <a:t>(ip,0)+1  </a:t>
            </a:r>
          </a:p>
          <a:p>
            <a:r>
              <a:rPr lang="en-US" altLang="zh-CN" sz="1000" dirty="0"/>
              <a:t>#print("</a:t>
            </a:r>
            <a:r>
              <a:rPr lang="zh-CN" altLang="en-US" sz="1000" dirty="0"/>
              <a:t>攻击次数统计字典：</a:t>
            </a:r>
            <a:r>
              <a:rPr lang="en-US" altLang="zh-CN" sz="1000" dirty="0"/>
              <a:t>",</a:t>
            </a:r>
            <a:r>
              <a:rPr lang="en-US" altLang="zh-CN" sz="1000" dirty="0" err="1"/>
              <a:t>ipdict</a:t>
            </a:r>
            <a:r>
              <a:rPr lang="en-US" altLang="zh-CN" sz="1000" dirty="0"/>
              <a:t>)</a:t>
            </a:r>
          </a:p>
          <a:p>
            <a:endParaRPr lang="zh-CN" altLang="en-US" sz="1000" dirty="0"/>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23</a:t>
            </a:fld>
            <a:endParaRPr lang="zh-CN" altLang="en-US" dirty="0"/>
          </a:p>
        </p:txBody>
      </p:sp>
      <p:pic>
        <p:nvPicPr>
          <p:cNvPr id="6" name="图片 5">
            <a:extLst>
              <a:ext uri="{FF2B5EF4-FFF2-40B4-BE49-F238E27FC236}">
                <a16:creationId xmlns:a16="http://schemas.microsoft.com/office/drawing/2014/main" id="{3476E6F2-0D6B-705F-7D59-C6EA0231CF60}"/>
              </a:ext>
            </a:extLst>
          </p:cNvPr>
          <p:cNvPicPr>
            <a:picLocks noChangeAspect="1"/>
          </p:cNvPicPr>
          <p:nvPr/>
        </p:nvPicPr>
        <p:blipFill>
          <a:blip r:embed="rId2"/>
          <a:stretch>
            <a:fillRect/>
          </a:stretch>
        </p:blipFill>
        <p:spPr>
          <a:xfrm>
            <a:off x="6156176" y="3140968"/>
            <a:ext cx="2893955" cy="1440160"/>
          </a:xfrm>
          <a:prstGeom prst="rect">
            <a:avLst/>
          </a:prstGeom>
        </p:spPr>
      </p:pic>
      <p:pic>
        <p:nvPicPr>
          <p:cNvPr id="7" name="Picture 4">
            <a:hlinkClick r:id="rId3" action="ppaction://hlinksldjump"/>
            <a:extLst>
              <a:ext uri="{FF2B5EF4-FFF2-40B4-BE49-F238E27FC236}">
                <a16:creationId xmlns:a16="http://schemas.microsoft.com/office/drawing/2014/main" id="{D72DFD4A-949A-E1B4-74EC-C2382D435A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314145"/>
      </p:ext>
    </p:extLst>
  </p:cSld>
  <p:clrMapOvr>
    <a:masterClrMapping/>
  </p:clrMapOvr>
  <p:transition spd="slow" advClick="0">
    <p:pull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代码撰写与调试</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a:xfrm>
            <a:off x="457200" y="980729"/>
            <a:ext cx="8229600" cy="5112568"/>
          </a:xfrm>
        </p:spPr>
        <p:txBody>
          <a:bodyPr/>
          <a:lstStyle/>
          <a:p>
            <a:r>
              <a:rPr lang="en-US" altLang="zh-CN" sz="1000" dirty="0">
                <a:solidFill>
                  <a:srgbClr val="0000FF"/>
                </a:solidFill>
              </a:rPr>
              <a:t>#--</a:t>
            </a:r>
            <a:r>
              <a:rPr lang="zh-CN" altLang="en-US" sz="1000" dirty="0">
                <a:solidFill>
                  <a:srgbClr val="0000FF"/>
                </a:solidFill>
              </a:rPr>
              <a:t>在此列表中过滤掉 </a:t>
            </a:r>
            <a:r>
              <a:rPr lang="en-US" altLang="zh-CN" sz="1000" dirty="0" err="1">
                <a:solidFill>
                  <a:srgbClr val="0000FF"/>
                </a:solidFill>
              </a:rPr>
              <a:t>ntp</a:t>
            </a:r>
            <a:r>
              <a:rPr lang="zh-CN" altLang="en-US" sz="1000" dirty="0">
                <a:solidFill>
                  <a:srgbClr val="0000FF"/>
                </a:solidFill>
              </a:rPr>
              <a:t>以及阿里、腾讯云</a:t>
            </a:r>
            <a:r>
              <a:rPr lang="en-US" altLang="zh-CN" sz="1000" dirty="0">
                <a:solidFill>
                  <a:srgbClr val="0000FF"/>
                </a:solidFill>
              </a:rPr>
              <a:t>IP</a:t>
            </a:r>
            <a:r>
              <a:rPr lang="zh-CN" altLang="en-US" sz="1000" dirty="0">
                <a:solidFill>
                  <a:srgbClr val="0000FF"/>
                </a:solidFill>
              </a:rPr>
              <a:t>等 合规</a:t>
            </a:r>
            <a:r>
              <a:rPr lang="en-US" altLang="zh-CN" sz="1000" dirty="0">
                <a:solidFill>
                  <a:srgbClr val="0000FF"/>
                </a:solidFill>
              </a:rPr>
              <a:t>IP</a:t>
            </a:r>
          </a:p>
          <a:p>
            <a:r>
              <a:rPr lang="en-US" altLang="zh-CN" sz="1000" dirty="0"/>
              <a:t>#</a:t>
            </a:r>
            <a:r>
              <a:rPr lang="zh-CN" altLang="en-US" sz="1000" dirty="0"/>
              <a:t>静态赋予 合规</a:t>
            </a:r>
            <a:r>
              <a:rPr lang="en-US" altLang="zh-CN" sz="1000" dirty="0"/>
              <a:t>IP</a:t>
            </a:r>
          </a:p>
          <a:p>
            <a:r>
              <a:rPr lang="en-US" altLang="zh-CN" sz="1000" dirty="0" err="1"/>
              <a:t>safe_ip</a:t>
            </a:r>
            <a:r>
              <a:rPr lang="en-US" altLang="zh-CN" sz="1000" dirty="0"/>
              <a:t>={"84.16.67.12":"tock.ntp.infomaniak.ch","84.16.73.33":"tick.ntp.infomaniak.ch","121.199.251.28":"</a:t>
            </a:r>
            <a:r>
              <a:rPr lang="zh-CN" altLang="en-US" sz="1000" dirty="0"/>
              <a:t>阿里云</a:t>
            </a:r>
            <a:r>
              <a:rPr lang="en-US" altLang="zh-CN" sz="1000" dirty="0"/>
              <a:t>","111.230.189.174":"</a:t>
            </a:r>
            <a:r>
              <a:rPr lang="zh-CN" altLang="en-US" sz="1000" dirty="0"/>
              <a:t>腾讯云</a:t>
            </a:r>
            <a:r>
              <a:rPr lang="en-US" altLang="zh-CN" sz="1000" dirty="0"/>
              <a:t>"}</a:t>
            </a:r>
          </a:p>
          <a:p>
            <a:r>
              <a:rPr lang="en-US" altLang="zh-CN" sz="1000" dirty="0"/>
              <a:t>for sip in </a:t>
            </a:r>
            <a:r>
              <a:rPr lang="en-US" altLang="zh-CN" sz="1000" dirty="0" err="1"/>
              <a:t>safe_ip.keys</a:t>
            </a:r>
            <a:r>
              <a:rPr lang="en-US" altLang="zh-CN" sz="1000" dirty="0"/>
              <a:t>():</a:t>
            </a:r>
          </a:p>
          <a:p>
            <a:r>
              <a:rPr lang="en-US" altLang="zh-CN" sz="1000" dirty="0"/>
              <a:t>   if sip in </a:t>
            </a:r>
            <a:r>
              <a:rPr lang="en-US" altLang="zh-CN" sz="1000" dirty="0" err="1"/>
              <a:t>ipdict.keys</a:t>
            </a:r>
            <a:r>
              <a:rPr lang="en-US" altLang="zh-CN" sz="1000" dirty="0"/>
              <a:t>():  #</a:t>
            </a:r>
            <a:r>
              <a:rPr lang="zh-CN" altLang="en-US" sz="1000" dirty="0"/>
              <a:t>找到 合规</a:t>
            </a:r>
            <a:r>
              <a:rPr lang="en-US" altLang="zh-CN" sz="1000" dirty="0"/>
              <a:t>IP</a:t>
            </a:r>
            <a:r>
              <a:rPr lang="zh-CN" altLang="en-US" sz="1000" dirty="0"/>
              <a:t>联入次数，并输出后，从攻击字典中删除</a:t>
            </a:r>
          </a:p>
          <a:p>
            <a:r>
              <a:rPr lang="zh-CN" altLang="en-US" sz="1000" dirty="0"/>
              <a:t>     </a:t>
            </a:r>
            <a:r>
              <a:rPr lang="en-US" altLang="zh-CN" sz="1000" dirty="0"/>
              <a:t># print("</a:t>
            </a:r>
            <a:r>
              <a:rPr lang="zh-CN" altLang="en-US" sz="1000" dirty="0"/>
              <a:t>合规</a:t>
            </a:r>
            <a:r>
              <a:rPr lang="en-US" altLang="zh-CN" sz="1000" dirty="0"/>
              <a:t>IP</a:t>
            </a:r>
            <a:r>
              <a:rPr lang="zh-CN" altLang="en-US" sz="1000" dirty="0"/>
              <a:t>联入次数如下：</a:t>
            </a:r>
            <a:r>
              <a:rPr lang="en-US" altLang="zh-CN" sz="1000" dirty="0"/>
              <a:t>",sip,":",</a:t>
            </a:r>
            <a:r>
              <a:rPr lang="en-US" altLang="zh-CN" sz="1000" dirty="0" err="1"/>
              <a:t>ipdict</a:t>
            </a:r>
            <a:r>
              <a:rPr lang="en-US" altLang="zh-CN" sz="1000" dirty="0"/>
              <a:t>[sip]) #len(ipdict))</a:t>
            </a:r>
          </a:p>
          <a:p>
            <a:r>
              <a:rPr lang="en-US" altLang="zh-CN" sz="1000" dirty="0"/>
              <a:t>      </a:t>
            </a:r>
            <a:r>
              <a:rPr lang="en-US" altLang="zh-CN" sz="1000" dirty="0" err="1"/>
              <a:t>ipdict.pop</a:t>
            </a:r>
            <a:r>
              <a:rPr lang="en-US" altLang="zh-CN" sz="1000" dirty="0"/>
              <a:t>(sip)</a:t>
            </a:r>
          </a:p>
          <a:p>
            <a:r>
              <a:rPr lang="en-US" altLang="zh-CN" sz="1000" dirty="0"/>
              <a:t>      #print(len(ipdict))</a:t>
            </a:r>
            <a:endParaRPr lang="zh-CN" altLang="en-US" sz="1000" dirty="0"/>
          </a:p>
          <a:p>
            <a:endParaRPr lang="en-US" altLang="zh-CN" sz="1000" dirty="0"/>
          </a:p>
          <a:p>
            <a:r>
              <a:rPr lang="en-US" altLang="zh-CN" sz="1000" dirty="0"/>
              <a:t>#</a:t>
            </a:r>
            <a:r>
              <a:rPr lang="zh-CN" altLang="en-US" sz="1000" dirty="0"/>
              <a:t>剩余的</a:t>
            </a:r>
            <a:r>
              <a:rPr lang="en-US" altLang="zh-CN" sz="1000" dirty="0"/>
              <a:t>IP</a:t>
            </a:r>
            <a:r>
              <a:rPr lang="zh-CN" altLang="en-US" sz="1000" dirty="0"/>
              <a:t>地址进行排序</a:t>
            </a:r>
          </a:p>
          <a:p>
            <a:r>
              <a:rPr lang="en-US" altLang="zh-CN" sz="1000" dirty="0" err="1"/>
              <a:t>ipList</a:t>
            </a:r>
            <a:r>
              <a:rPr lang="en-US" altLang="zh-CN" sz="1000" dirty="0"/>
              <a:t>=[[</a:t>
            </a:r>
            <a:r>
              <a:rPr lang="en-US" altLang="zh-CN" sz="1000" dirty="0" err="1"/>
              <a:t>i,j</a:t>
            </a:r>
            <a:r>
              <a:rPr lang="en-US" altLang="zh-CN" sz="1000" dirty="0"/>
              <a:t>] for </a:t>
            </a:r>
            <a:r>
              <a:rPr lang="en-US" altLang="zh-CN" sz="1000" dirty="0" err="1"/>
              <a:t>i,j</a:t>
            </a:r>
            <a:r>
              <a:rPr lang="en-US" altLang="zh-CN" sz="1000" dirty="0"/>
              <a:t> in </a:t>
            </a:r>
            <a:r>
              <a:rPr lang="en-US" altLang="zh-CN" sz="1000" dirty="0" err="1"/>
              <a:t>ipdict.items</a:t>
            </a:r>
            <a:r>
              <a:rPr lang="en-US" altLang="zh-CN" sz="1000" dirty="0"/>
              <a:t>() ]</a:t>
            </a:r>
          </a:p>
          <a:p>
            <a:r>
              <a:rPr lang="en-US" altLang="zh-CN" sz="1000" dirty="0" err="1"/>
              <a:t>oipList</a:t>
            </a:r>
            <a:r>
              <a:rPr lang="en-US" altLang="zh-CN" sz="1000" dirty="0"/>
              <a:t>=</a:t>
            </a:r>
            <a:r>
              <a:rPr lang="en-US" altLang="zh-CN" sz="1000" dirty="0">
                <a:solidFill>
                  <a:srgbClr val="0000FF"/>
                </a:solidFill>
              </a:rPr>
              <a:t>sorted(</a:t>
            </a:r>
            <a:r>
              <a:rPr lang="en-US" altLang="zh-CN" sz="1000" dirty="0" err="1">
                <a:solidFill>
                  <a:srgbClr val="0000FF"/>
                </a:solidFill>
              </a:rPr>
              <a:t>ipList,key</a:t>
            </a:r>
            <a:r>
              <a:rPr lang="en-US" altLang="zh-CN" sz="1000" dirty="0">
                <a:solidFill>
                  <a:srgbClr val="0000FF"/>
                </a:solidFill>
              </a:rPr>
              <a:t>=lambda </a:t>
            </a:r>
            <a:r>
              <a:rPr lang="en-US" altLang="zh-CN" sz="1000" dirty="0" err="1">
                <a:solidFill>
                  <a:srgbClr val="0000FF"/>
                </a:solidFill>
              </a:rPr>
              <a:t>item:item</a:t>
            </a:r>
            <a:r>
              <a:rPr lang="en-US" altLang="zh-CN" sz="1000" dirty="0">
                <a:solidFill>
                  <a:srgbClr val="0000FF"/>
                </a:solidFill>
              </a:rPr>
              <a:t>[1], reverse=True)</a:t>
            </a:r>
          </a:p>
          <a:p>
            <a:r>
              <a:rPr lang="en-US" altLang="zh-CN" sz="1000" dirty="0"/>
              <a:t>for item in </a:t>
            </a:r>
            <a:r>
              <a:rPr lang="en-US" altLang="zh-CN" sz="1000" dirty="0" err="1"/>
              <a:t>oipList</a:t>
            </a:r>
            <a:r>
              <a:rPr lang="en-US" altLang="zh-CN" sz="1000" dirty="0"/>
              <a:t>:</a:t>
            </a:r>
          </a:p>
          <a:p>
            <a:r>
              <a:rPr lang="en-US" altLang="zh-CN" sz="1000" dirty="0"/>
              <a:t>   if item[1]&gt;4:</a:t>
            </a:r>
          </a:p>
          <a:p>
            <a:r>
              <a:rPr lang="en-US" altLang="zh-CN" sz="1000" dirty="0"/>
              <a:t>      pass</a:t>
            </a:r>
          </a:p>
          <a:p>
            <a:r>
              <a:rPr lang="en-US" altLang="zh-CN" sz="1000" dirty="0"/>
              <a:t>      #print(item, </a:t>
            </a:r>
            <a:r>
              <a:rPr lang="en-US" altLang="zh-CN" sz="1000" dirty="0" err="1"/>
              <a:t>sep</a:t>
            </a:r>
            <a:r>
              <a:rPr lang="en-US" altLang="zh-CN" sz="1000" dirty="0"/>
              <a:t>=' ', end=‘’)</a:t>
            </a:r>
          </a:p>
          <a:p>
            <a:endParaRPr lang="en-US" altLang="zh-CN" sz="1000" dirty="0"/>
          </a:p>
          <a:p>
            <a:r>
              <a:rPr lang="en-US" altLang="zh-CN" sz="1000" dirty="0"/>
              <a:t>#</a:t>
            </a:r>
            <a:r>
              <a:rPr lang="zh-CN" altLang="en-US" sz="1000" dirty="0"/>
              <a:t>按照顺序次数高到第，写入到 </a:t>
            </a:r>
            <a:r>
              <a:rPr lang="en-US" altLang="zh-CN" sz="1000" dirty="0" err="1"/>
              <a:t>tongjiFile</a:t>
            </a:r>
            <a:r>
              <a:rPr lang="en-US" altLang="zh-CN" sz="1000" dirty="0"/>
              <a:t> </a:t>
            </a:r>
            <a:r>
              <a:rPr lang="zh-CN" altLang="en-US" sz="1000" dirty="0"/>
              <a:t>中</a:t>
            </a:r>
          </a:p>
          <a:p>
            <a:r>
              <a:rPr lang="en-US" altLang="zh-CN" sz="1000" dirty="0"/>
              <a:t>#</a:t>
            </a:r>
            <a:r>
              <a:rPr lang="zh-CN" altLang="en-US" sz="1000" dirty="0"/>
              <a:t>按高位到地位 少于等于</a:t>
            </a:r>
            <a:r>
              <a:rPr lang="en-US" altLang="zh-CN" sz="1000" dirty="0"/>
              <a:t>4</a:t>
            </a:r>
            <a:r>
              <a:rPr lang="zh-CN" altLang="en-US" sz="1000" dirty="0"/>
              <a:t>次（每</a:t>
            </a:r>
            <a:r>
              <a:rPr lang="en-US" altLang="zh-CN" sz="1000" dirty="0"/>
              <a:t>7</a:t>
            </a:r>
            <a:r>
              <a:rPr lang="zh-CN" altLang="en-US" sz="1000" dirty="0"/>
              <a:t>天，按照周期：如</a:t>
            </a:r>
            <a:r>
              <a:rPr lang="en-US" altLang="zh-CN" sz="1000" dirty="0"/>
              <a:t>1014 1021</a:t>
            </a:r>
            <a:r>
              <a:rPr lang="zh-CN" altLang="en-US" sz="1000" dirty="0"/>
              <a:t>日）的不再列入</a:t>
            </a:r>
          </a:p>
          <a:p>
            <a:r>
              <a:rPr lang="en-US" altLang="zh-CN" sz="1000" dirty="0"/>
              <a:t>#----OK</a:t>
            </a:r>
          </a:p>
          <a:p>
            <a:endParaRPr lang="en-US" altLang="zh-CN" sz="1000" dirty="0"/>
          </a:p>
          <a:p>
            <a:r>
              <a:rPr lang="en-US" altLang="zh-CN" sz="1000" dirty="0"/>
              <a:t>print("-----</a:t>
            </a:r>
            <a:r>
              <a:rPr lang="zh-CN" altLang="en-US" sz="1000" dirty="0"/>
              <a:t>攻击</a:t>
            </a:r>
            <a:r>
              <a:rPr lang="en-US" altLang="zh-CN" sz="1000" dirty="0"/>
              <a:t>IP</a:t>
            </a:r>
            <a:r>
              <a:rPr lang="zh-CN" altLang="en-US" sz="1000" dirty="0"/>
              <a:t>统计</a:t>
            </a:r>
            <a:r>
              <a:rPr lang="en-US" altLang="zh-CN" sz="1000" dirty="0"/>
              <a:t>-----")</a:t>
            </a:r>
          </a:p>
          <a:p>
            <a:r>
              <a:rPr lang="en-US" altLang="zh-CN" sz="1000" dirty="0"/>
              <a:t>with open(</a:t>
            </a:r>
            <a:r>
              <a:rPr lang="en-US" altLang="zh-CN" sz="1000" dirty="0" err="1"/>
              <a:t>tongjiFile</a:t>
            </a:r>
            <a:r>
              <a:rPr lang="en-US" altLang="zh-CN" sz="1000" dirty="0"/>
              <a:t>, '</a:t>
            </a:r>
            <a:r>
              <a:rPr lang="en-US" altLang="zh-CN" sz="1000" dirty="0" err="1"/>
              <a:t>w+',encoding</a:t>
            </a:r>
            <a:r>
              <a:rPr lang="en-US" altLang="zh-CN" sz="1000" dirty="0"/>
              <a:t>='utf-8') as </a:t>
            </a:r>
            <a:r>
              <a:rPr lang="en-US" altLang="zh-CN" sz="1000" dirty="0" err="1"/>
              <a:t>dst</a:t>
            </a:r>
            <a:r>
              <a:rPr lang="en-US" altLang="zh-CN" sz="1000" dirty="0"/>
              <a:t>:</a:t>
            </a:r>
          </a:p>
          <a:p>
            <a:r>
              <a:rPr lang="en-US" altLang="zh-CN" sz="1000" dirty="0"/>
              <a:t>   for item in </a:t>
            </a:r>
            <a:r>
              <a:rPr lang="en-US" altLang="zh-CN" sz="1000" dirty="0" err="1"/>
              <a:t>oipList</a:t>
            </a:r>
            <a:r>
              <a:rPr lang="en-US" altLang="zh-CN" sz="1000" dirty="0"/>
              <a:t>:</a:t>
            </a:r>
          </a:p>
          <a:p>
            <a:r>
              <a:rPr lang="en-US" altLang="zh-CN" sz="1000" dirty="0"/>
              <a:t>      if item[1]&gt;4:</a:t>
            </a:r>
          </a:p>
          <a:p>
            <a:r>
              <a:rPr lang="en-US" altLang="zh-CN" sz="1000" dirty="0">
                <a:solidFill>
                  <a:srgbClr val="0000FF"/>
                </a:solidFill>
              </a:rPr>
              <a:t>         print("{0}:{1}".format(item[0],item[1], </a:t>
            </a:r>
            <a:r>
              <a:rPr lang="en-US" altLang="zh-CN" sz="1000" dirty="0" err="1">
                <a:solidFill>
                  <a:srgbClr val="0000FF"/>
                </a:solidFill>
              </a:rPr>
              <a:t>sep</a:t>
            </a:r>
            <a:r>
              <a:rPr lang="en-US" altLang="zh-CN" sz="1000" dirty="0">
                <a:solidFill>
                  <a:srgbClr val="0000FF"/>
                </a:solidFill>
              </a:rPr>
              <a:t>="  ", end="  "))</a:t>
            </a:r>
          </a:p>
          <a:p>
            <a:r>
              <a:rPr lang="en-US" altLang="zh-CN" sz="1000" dirty="0">
                <a:solidFill>
                  <a:srgbClr val="0000FF"/>
                </a:solidFill>
              </a:rPr>
              <a:t>         </a:t>
            </a:r>
            <a:r>
              <a:rPr lang="en-US" altLang="zh-CN" sz="1000" dirty="0" err="1">
                <a:solidFill>
                  <a:srgbClr val="0000FF"/>
                </a:solidFill>
              </a:rPr>
              <a:t>dst.write</a:t>
            </a:r>
            <a:r>
              <a:rPr lang="en-US" altLang="zh-CN" sz="1000" dirty="0">
                <a:solidFill>
                  <a:srgbClr val="0000FF"/>
                </a:solidFill>
              </a:rPr>
              <a:t>(item[0]+","+str(item[1])+"\n")</a:t>
            </a:r>
          </a:p>
          <a:p>
            <a:endParaRPr lang="zh-CN" altLang="en-US" sz="1000" dirty="0"/>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24</a:t>
            </a:fld>
            <a:endParaRPr lang="zh-CN" altLang="en-US" dirty="0"/>
          </a:p>
        </p:txBody>
      </p:sp>
      <p:pic>
        <p:nvPicPr>
          <p:cNvPr id="5" name="图片 4">
            <a:extLst>
              <a:ext uri="{FF2B5EF4-FFF2-40B4-BE49-F238E27FC236}">
                <a16:creationId xmlns:a16="http://schemas.microsoft.com/office/drawing/2014/main" id="{83DEDA77-5D7B-C584-6805-796D094713D6}"/>
              </a:ext>
            </a:extLst>
          </p:cNvPr>
          <p:cNvPicPr>
            <a:picLocks noChangeAspect="1"/>
          </p:cNvPicPr>
          <p:nvPr/>
        </p:nvPicPr>
        <p:blipFill>
          <a:blip r:embed="rId2"/>
          <a:stretch>
            <a:fillRect/>
          </a:stretch>
        </p:blipFill>
        <p:spPr>
          <a:xfrm>
            <a:off x="7020272" y="1595338"/>
            <a:ext cx="1980304" cy="4930006"/>
          </a:xfrm>
          <a:prstGeom prst="rect">
            <a:avLst/>
          </a:prstGeom>
        </p:spPr>
      </p:pic>
      <p:pic>
        <p:nvPicPr>
          <p:cNvPr id="7" name="图片 6">
            <a:extLst>
              <a:ext uri="{FF2B5EF4-FFF2-40B4-BE49-F238E27FC236}">
                <a16:creationId xmlns:a16="http://schemas.microsoft.com/office/drawing/2014/main" id="{7BFE2BCE-EC8F-8C67-2C9B-D7D562AD9B7D}"/>
              </a:ext>
            </a:extLst>
          </p:cNvPr>
          <p:cNvPicPr>
            <a:picLocks noChangeAspect="1"/>
          </p:cNvPicPr>
          <p:nvPr/>
        </p:nvPicPr>
        <p:blipFill>
          <a:blip r:embed="rId3"/>
          <a:stretch>
            <a:fillRect/>
          </a:stretch>
        </p:blipFill>
        <p:spPr>
          <a:xfrm>
            <a:off x="3133399" y="1196752"/>
            <a:ext cx="6010601" cy="4851845"/>
          </a:xfrm>
          <a:prstGeom prst="rect">
            <a:avLst/>
          </a:prstGeom>
        </p:spPr>
      </p:pic>
      <p:pic>
        <p:nvPicPr>
          <p:cNvPr id="8" name="图片 7">
            <a:extLst>
              <a:ext uri="{FF2B5EF4-FFF2-40B4-BE49-F238E27FC236}">
                <a16:creationId xmlns:a16="http://schemas.microsoft.com/office/drawing/2014/main" id="{D58AC528-83A7-B946-71A1-DFF4C407DC80}"/>
              </a:ext>
            </a:extLst>
          </p:cNvPr>
          <p:cNvPicPr>
            <a:picLocks noChangeAspect="1"/>
          </p:cNvPicPr>
          <p:nvPr/>
        </p:nvPicPr>
        <p:blipFill>
          <a:blip r:embed="rId4"/>
          <a:stretch>
            <a:fillRect/>
          </a:stretch>
        </p:blipFill>
        <p:spPr>
          <a:xfrm>
            <a:off x="5886092" y="2996952"/>
            <a:ext cx="3250518" cy="3565793"/>
          </a:xfrm>
          <a:prstGeom prst="rect">
            <a:avLst/>
          </a:prstGeom>
        </p:spPr>
      </p:pic>
      <p:pic>
        <p:nvPicPr>
          <p:cNvPr id="10" name="图片 9">
            <a:extLst>
              <a:ext uri="{FF2B5EF4-FFF2-40B4-BE49-F238E27FC236}">
                <a16:creationId xmlns:a16="http://schemas.microsoft.com/office/drawing/2014/main" id="{42F1E167-354E-70F6-398E-F325755DA027}"/>
              </a:ext>
            </a:extLst>
          </p:cNvPr>
          <p:cNvPicPr>
            <a:picLocks noChangeAspect="1"/>
          </p:cNvPicPr>
          <p:nvPr/>
        </p:nvPicPr>
        <p:blipFill>
          <a:blip r:embed="rId5"/>
          <a:stretch>
            <a:fillRect/>
          </a:stretch>
        </p:blipFill>
        <p:spPr>
          <a:xfrm>
            <a:off x="3131840" y="3045524"/>
            <a:ext cx="3857291" cy="3960440"/>
          </a:xfrm>
          <a:prstGeom prst="rect">
            <a:avLst/>
          </a:prstGeom>
        </p:spPr>
      </p:pic>
      <p:grpSp>
        <p:nvGrpSpPr>
          <p:cNvPr id="15" name="组合 14">
            <a:extLst>
              <a:ext uri="{FF2B5EF4-FFF2-40B4-BE49-F238E27FC236}">
                <a16:creationId xmlns:a16="http://schemas.microsoft.com/office/drawing/2014/main" id="{12EA7D20-2D42-2EA9-6F95-B3EC59A444CA}"/>
              </a:ext>
            </a:extLst>
          </p:cNvPr>
          <p:cNvGrpSpPr/>
          <p:nvPr/>
        </p:nvGrpSpPr>
        <p:grpSpPr>
          <a:xfrm>
            <a:off x="3132718" y="4097677"/>
            <a:ext cx="5044234" cy="2520863"/>
            <a:chOff x="3152123" y="4337137"/>
            <a:chExt cx="5044234" cy="2520863"/>
          </a:xfrm>
        </p:grpSpPr>
        <p:pic>
          <p:nvPicPr>
            <p:cNvPr id="12" name="图片 11">
              <a:extLst>
                <a:ext uri="{FF2B5EF4-FFF2-40B4-BE49-F238E27FC236}">
                  <a16:creationId xmlns:a16="http://schemas.microsoft.com/office/drawing/2014/main" id="{09B4C696-9FE0-C2E2-DAEB-6A05868067EC}"/>
                </a:ext>
              </a:extLst>
            </p:cNvPr>
            <p:cNvPicPr>
              <a:picLocks noChangeAspect="1"/>
            </p:cNvPicPr>
            <p:nvPr/>
          </p:nvPicPr>
          <p:blipFill>
            <a:blip r:embed="rId6"/>
            <a:stretch>
              <a:fillRect/>
            </a:stretch>
          </p:blipFill>
          <p:spPr>
            <a:xfrm>
              <a:off x="3152123" y="4337137"/>
              <a:ext cx="4406125" cy="2257412"/>
            </a:xfrm>
            <a:prstGeom prst="rect">
              <a:avLst/>
            </a:prstGeom>
          </p:spPr>
        </p:pic>
        <p:pic>
          <p:nvPicPr>
            <p:cNvPr id="14" name="图片 13">
              <a:extLst>
                <a:ext uri="{FF2B5EF4-FFF2-40B4-BE49-F238E27FC236}">
                  <a16:creationId xmlns:a16="http://schemas.microsoft.com/office/drawing/2014/main" id="{3FBDA83B-61EB-5F63-A752-A9854FE54BFF}"/>
                </a:ext>
              </a:extLst>
            </p:cNvPr>
            <p:cNvPicPr>
              <a:picLocks noChangeAspect="1"/>
            </p:cNvPicPr>
            <p:nvPr/>
          </p:nvPicPr>
          <p:blipFill>
            <a:blip r:embed="rId7"/>
            <a:stretch>
              <a:fillRect/>
            </a:stretch>
          </p:blipFill>
          <p:spPr>
            <a:xfrm>
              <a:off x="5628741" y="4366472"/>
              <a:ext cx="2567616" cy="2491528"/>
            </a:xfrm>
            <a:prstGeom prst="rect">
              <a:avLst/>
            </a:prstGeom>
          </p:spPr>
        </p:pic>
      </p:grpSp>
      <p:pic>
        <p:nvPicPr>
          <p:cNvPr id="16" name="Picture 4">
            <a:hlinkClick r:id="rId8" action="ppaction://hlinksldjump"/>
            <a:extLst>
              <a:ext uri="{FF2B5EF4-FFF2-40B4-BE49-F238E27FC236}">
                <a16:creationId xmlns:a16="http://schemas.microsoft.com/office/drawing/2014/main" id="{267A8EE0-2B31-2897-6637-E194771B80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1293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1000"/>
                                        <p:tgtEl>
                                          <p:spTgt spid="8"/>
                                        </p:tgtEl>
                                      </p:cBhvr>
                                    </p:animEffect>
                                    <p:anim calcmode="lin" valueType="num">
                                      <p:cBhvr>
                                        <p:cTn id="13" dur="1000"/>
                                        <p:tgtEl>
                                          <p:spTgt spid="8"/>
                                        </p:tgtEl>
                                        <p:attrNameLst>
                                          <p:attrName>ppt_x</p:attrName>
                                        </p:attrNameLst>
                                      </p:cBhvr>
                                      <p:tavLst>
                                        <p:tav tm="0">
                                          <p:val>
                                            <p:strVal val="ppt_x"/>
                                          </p:val>
                                        </p:tav>
                                        <p:tav tm="100000">
                                          <p:val>
                                            <p:strVal val="ppt_x"/>
                                          </p:val>
                                        </p:tav>
                                      </p:tavLst>
                                    </p:anim>
                                    <p:anim calcmode="lin" valueType="num">
                                      <p:cBhvr>
                                        <p:cTn id="14" dur="1000"/>
                                        <p:tgtEl>
                                          <p:spTgt spid="8"/>
                                        </p:tgtEl>
                                        <p:attrNameLst>
                                          <p:attrName>ppt_y</p:attrName>
                                        </p:attrNameLst>
                                      </p:cBhvr>
                                      <p:tavLst>
                                        <p:tav tm="0">
                                          <p:val>
                                            <p:strVal val="ppt_y"/>
                                          </p:val>
                                        </p:tav>
                                        <p:tav tm="100000">
                                          <p:val>
                                            <p:strVal val="ppt_y+.1"/>
                                          </p:val>
                                        </p:tav>
                                      </p:tavLst>
                                    </p:anim>
                                    <p:set>
                                      <p:cBhvr>
                                        <p:cTn id="15" dur="1" fill="hold">
                                          <p:stCondLst>
                                            <p:cond delay="9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xit" presetSubtype="0" fill="hold" nodeType="clickEffect">
                                  <p:stCondLst>
                                    <p:cond delay="0"/>
                                  </p:stCondLst>
                                  <p:childTnLst>
                                    <p:animEffect transition="out" filter="fade">
                                      <p:cBhvr>
                                        <p:cTn id="43" dur="1000"/>
                                        <p:tgtEl>
                                          <p:spTgt spid="15"/>
                                        </p:tgtEl>
                                      </p:cBhvr>
                                    </p:animEffect>
                                    <p:anim calcmode="lin" valueType="num">
                                      <p:cBhvr>
                                        <p:cTn id="44" dur="1000"/>
                                        <p:tgtEl>
                                          <p:spTgt spid="15"/>
                                        </p:tgtEl>
                                        <p:attrNameLst>
                                          <p:attrName>ppt_x</p:attrName>
                                        </p:attrNameLst>
                                      </p:cBhvr>
                                      <p:tavLst>
                                        <p:tav tm="0">
                                          <p:val>
                                            <p:strVal val="ppt_x"/>
                                          </p:val>
                                        </p:tav>
                                        <p:tav tm="100000">
                                          <p:val>
                                            <p:strVal val="ppt_x"/>
                                          </p:val>
                                        </p:tav>
                                      </p:tavLst>
                                    </p:anim>
                                    <p:anim calcmode="lin" valueType="num">
                                      <p:cBhvr>
                                        <p:cTn id="45" dur="1000"/>
                                        <p:tgtEl>
                                          <p:spTgt spid="15"/>
                                        </p:tgtEl>
                                        <p:attrNameLst>
                                          <p:attrName>ppt_y</p:attrName>
                                        </p:attrNameLst>
                                      </p:cBhvr>
                                      <p:tavLst>
                                        <p:tav tm="0">
                                          <p:val>
                                            <p:strVal val="ppt_y"/>
                                          </p:val>
                                        </p:tav>
                                        <p:tav tm="100000">
                                          <p:val>
                                            <p:strVal val="ppt_y+.1"/>
                                          </p:val>
                                        </p:tav>
                                      </p:tavLst>
                                    </p:anim>
                                    <p:set>
                                      <p:cBhvr>
                                        <p:cTn id="46" dur="1" fill="hold">
                                          <p:stCondLst>
                                            <p:cond delay="999"/>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nodeType="clickEffect">
                                  <p:stCondLst>
                                    <p:cond delay="0"/>
                                  </p:stCondLst>
                                  <p:childTnLst>
                                    <p:animEffect transition="out" filter="fade">
                                      <p:cBhvr>
                                        <p:cTn id="50" dur="1000"/>
                                        <p:tgtEl>
                                          <p:spTgt spid="7"/>
                                        </p:tgtEl>
                                      </p:cBhvr>
                                    </p:animEffect>
                                    <p:anim calcmode="lin" valueType="num">
                                      <p:cBhvr>
                                        <p:cTn id="51" dur="1000"/>
                                        <p:tgtEl>
                                          <p:spTgt spid="7"/>
                                        </p:tgtEl>
                                        <p:attrNameLst>
                                          <p:attrName>ppt_x</p:attrName>
                                        </p:attrNameLst>
                                      </p:cBhvr>
                                      <p:tavLst>
                                        <p:tav tm="0">
                                          <p:val>
                                            <p:strVal val="ppt_x"/>
                                          </p:val>
                                        </p:tav>
                                        <p:tav tm="100000">
                                          <p:val>
                                            <p:strVal val="ppt_x"/>
                                          </p:val>
                                        </p:tav>
                                      </p:tavLst>
                                    </p:anim>
                                    <p:anim calcmode="lin" valueType="num">
                                      <p:cBhvr>
                                        <p:cTn id="52" dur="1000"/>
                                        <p:tgtEl>
                                          <p:spTgt spid="7"/>
                                        </p:tgtEl>
                                        <p:attrNameLst>
                                          <p:attrName>ppt_y</p:attrName>
                                        </p:attrNameLst>
                                      </p:cBhvr>
                                      <p:tavLst>
                                        <p:tav tm="0">
                                          <p:val>
                                            <p:strVal val="ppt_y"/>
                                          </p:val>
                                        </p:tav>
                                        <p:tav tm="100000">
                                          <p:val>
                                            <p:strVal val="ppt_y+.1"/>
                                          </p:val>
                                        </p:tav>
                                      </p:tavLst>
                                    </p:anim>
                                    <p:set>
                                      <p:cBhvr>
                                        <p:cTn id="53" dur="1" fill="hold">
                                          <p:stCondLst>
                                            <p:cond delay="999"/>
                                          </p:stCondLst>
                                        </p:cTn>
                                        <p:tgtEl>
                                          <p:spTgt spid="7"/>
                                        </p:tgtEl>
                                        <p:attrNameLst>
                                          <p:attrName>style.visibility</p:attrName>
                                        </p:attrNameLst>
                                      </p:cBhvr>
                                      <p:to>
                                        <p:strVal val="hidden"/>
                                      </p:to>
                                    </p:set>
                                  </p:childTnLst>
                                </p:cTn>
                              </p:par>
                              <p:par>
                                <p:cTn id="54" presetID="2" presetClass="exit" presetSubtype="4" fill="hold" nodeType="withEffect">
                                  <p:stCondLst>
                                    <p:cond delay="0"/>
                                  </p:stCondLst>
                                  <p:childTnLst>
                                    <p:anim calcmode="lin" valueType="num">
                                      <p:cBhvr additive="base">
                                        <p:cTn id="55" dur="500"/>
                                        <p:tgtEl>
                                          <p:spTgt spid="10"/>
                                        </p:tgtEl>
                                        <p:attrNameLst>
                                          <p:attrName>ppt_x</p:attrName>
                                        </p:attrNameLst>
                                      </p:cBhvr>
                                      <p:tavLst>
                                        <p:tav tm="0">
                                          <p:val>
                                            <p:strVal val="ppt_x"/>
                                          </p:val>
                                        </p:tav>
                                        <p:tav tm="100000">
                                          <p:val>
                                            <p:strVal val="ppt_x"/>
                                          </p:val>
                                        </p:tav>
                                      </p:tavLst>
                                    </p:anim>
                                    <p:anim calcmode="lin" valueType="num">
                                      <p:cBhvr additive="base">
                                        <p:cTn id="56" dur="500"/>
                                        <p:tgtEl>
                                          <p:spTgt spid="10"/>
                                        </p:tgtEl>
                                        <p:attrNameLst>
                                          <p:attrName>ppt_y</p:attrName>
                                        </p:attrNameLst>
                                      </p:cBhvr>
                                      <p:tavLst>
                                        <p:tav tm="0">
                                          <p:val>
                                            <p:strVal val="ppt_y"/>
                                          </p:val>
                                        </p:tav>
                                        <p:tav tm="100000">
                                          <p:val>
                                            <p:strVal val="1+ppt_h/2"/>
                                          </p:val>
                                        </p:tav>
                                      </p:tavLst>
                                    </p:anim>
                                    <p:set>
                                      <p:cBhvr>
                                        <p:cTn id="5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防火墙（内网、外网、非军事化区）</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25</a:t>
            </a:fld>
            <a:endParaRPr lang="zh-CN" altLang="en-US" dirty="0"/>
          </a:p>
        </p:txBody>
      </p:sp>
      <p:sp>
        <p:nvSpPr>
          <p:cNvPr id="5" name="AutoShape 2">
            <a:extLst>
              <a:ext uri="{FF2B5EF4-FFF2-40B4-BE49-F238E27FC236}">
                <a16:creationId xmlns:a16="http://schemas.microsoft.com/office/drawing/2014/main" id="{26F467D3-40C3-492C-8196-105DC0408C93}"/>
              </a:ext>
            </a:extLst>
          </p:cNvPr>
          <p:cNvSpPr>
            <a:spLocks noChangeAspect="1" noChangeArrowheads="1"/>
          </p:cNvSpPr>
          <p:nvPr/>
        </p:nvSpPr>
        <p:spPr bwMode="auto">
          <a:xfrm>
            <a:off x="4419600" y="3276600"/>
            <a:ext cx="2456656" cy="2456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a:extLst>
              <a:ext uri="{FF2B5EF4-FFF2-40B4-BE49-F238E27FC236}">
                <a16:creationId xmlns:a16="http://schemas.microsoft.com/office/drawing/2014/main" id="{38E1F6EC-D6C9-84C8-401C-D89D3A71D514}"/>
              </a:ext>
            </a:extLst>
          </p:cNvPr>
          <p:cNvSpPr>
            <a:spLocks noChangeAspect="1" noChangeArrowheads="1"/>
          </p:cNvSpPr>
          <p:nvPr/>
        </p:nvSpPr>
        <p:spPr bwMode="auto">
          <a:xfrm>
            <a:off x="4419600" y="3276600"/>
            <a:ext cx="1952600" cy="19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BEDC681C-E2F5-B74C-BEE7-D1FC31021094}"/>
              </a:ext>
            </a:extLst>
          </p:cNvPr>
          <p:cNvPicPr>
            <a:picLocks noChangeAspect="1"/>
          </p:cNvPicPr>
          <p:nvPr/>
        </p:nvPicPr>
        <p:blipFill>
          <a:blip r:embed="rId3"/>
          <a:stretch>
            <a:fillRect/>
          </a:stretch>
        </p:blipFill>
        <p:spPr>
          <a:xfrm>
            <a:off x="457200" y="1414844"/>
            <a:ext cx="6804193" cy="4750459"/>
          </a:xfrm>
          <a:prstGeom prst="rect">
            <a:avLst/>
          </a:prstGeom>
        </p:spPr>
      </p:pic>
      <p:sp>
        <p:nvSpPr>
          <p:cNvPr id="9" name="文本框 8">
            <a:extLst>
              <a:ext uri="{FF2B5EF4-FFF2-40B4-BE49-F238E27FC236}">
                <a16:creationId xmlns:a16="http://schemas.microsoft.com/office/drawing/2014/main" id="{2BD2F9A1-1FF0-02C4-0358-1C1DAE5D7D00}"/>
              </a:ext>
            </a:extLst>
          </p:cNvPr>
          <p:cNvSpPr txBox="1"/>
          <p:nvPr/>
        </p:nvSpPr>
        <p:spPr>
          <a:xfrm>
            <a:off x="4703054" y="1700808"/>
            <a:ext cx="2884059" cy="307777"/>
          </a:xfrm>
          <a:prstGeom prst="rect">
            <a:avLst/>
          </a:prstGeom>
          <a:noFill/>
        </p:spPr>
        <p:txBody>
          <a:bodyPr wrap="none" rtlCol="0">
            <a:spAutoFit/>
          </a:bodyPr>
          <a:lstStyle/>
          <a:p>
            <a:r>
              <a:rPr lang="zh-CN" altLang="en-US" sz="1400" dirty="0"/>
              <a:t>企业</a:t>
            </a:r>
            <a:r>
              <a:rPr lang="en-US" altLang="zh-CN" sz="1400" dirty="0"/>
              <a:t>Web</a:t>
            </a:r>
            <a:r>
              <a:rPr lang="zh-CN" altLang="en-US" sz="1400" dirty="0"/>
              <a:t>服务器、邮件服务器等等</a:t>
            </a:r>
          </a:p>
        </p:txBody>
      </p:sp>
      <p:sp>
        <p:nvSpPr>
          <p:cNvPr id="10" name="文本框 9">
            <a:extLst>
              <a:ext uri="{FF2B5EF4-FFF2-40B4-BE49-F238E27FC236}">
                <a16:creationId xmlns:a16="http://schemas.microsoft.com/office/drawing/2014/main" id="{B5A9BC07-FBA9-1686-803F-9E262B60C075}"/>
              </a:ext>
            </a:extLst>
          </p:cNvPr>
          <p:cNvSpPr txBox="1"/>
          <p:nvPr/>
        </p:nvSpPr>
        <p:spPr>
          <a:xfrm>
            <a:off x="4644008" y="4099011"/>
            <a:ext cx="4136069" cy="307777"/>
          </a:xfrm>
          <a:prstGeom prst="rect">
            <a:avLst/>
          </a:prstGeom>
          <a:noFill/>
        </p:spPr>
        <p:txBody>
          <a:bodyPr wrap="none" rtlCol="0">
            <a:spAutoFit/>
          </a:bodyPr>
          <a:lstStyle/>
          <a:p>
            <a:r>
              <a:rPr lang="en-US" altLang="zh-CN" sz="1400" dirty="0"/>
              <a:t>DMZ</a:t>
            </a:r>
            <a:r>
              <a:rPr lang="zh-CN" altLang="en-US" sz="1400" dirty="0"/>
              <a:t>：</a:t>
            </a:r>
            <a:r>
              <a:rPr lang="en-US" altLang="zh-CN" sz="1400" b="0" i="0" dirty="0">
                <a:effectLst/>
                <a:latin typeface="微软雅黑" panose="020B0503020204020204" pitchFamily="34" charset="-122"/>
                <a:ea typeface="微软雅黑" panose="020B0503020204020204" pitchFamily="34" charset="-122"/>
              </a:rPr>
              <a:t>demilitarized zone</a:t>
            </a:r>
            <a:r>
              <a:rPr lang="zh-CN" altLang="en-US" sz="1400" b="0" i="0" dirty="0">
                <a:effectLst/>
                <a:latin typeface="微软雅黑" panose="020B0503020204020204" pitchFamily="34" charset="-122"/>
                <a:ea typeface="微软雅黑" panose="020B0503020204020204" pitchFamily="34" charset="-122"/>
              </a:rPr>
              <a:t>，</a:t>
            </a:r>
            <a:r>
              <a:rPr lang="zh-CN" altLang="en-US" sz="1400" dirty="0"/>
              <a:t>非军事化区，停火区</a:t>
            </a:r>
          </a:p>
        </p:txBody>
      </p:sp>
      <p:sp>
        <p:nvSpPr>
          <p:cNvPr id="11" name="文本框 10">
            <a:extLst>
              <a:ext uri="{FF2B5EF4-FFF2-40B4-BE49-F238E27FC236}">
                <a16:creationId xmlns:a16="http://schemas.microsoft.com/office/drawing/2014/main" id="{D60190A4-C495-3673-E3F6-823848B1D47F}"/>
              </a:ext>
            </a:extLst>
          </p:cNvPr>
          <p:cNvSpPr txBox="1"/>
          <p:nvPr/>
        </p:nvSpPr>
        <p:spPr>
          <a:xfrm>
            <a:off x="5363757" y="6177020"/>
            <a:ext cx="3877985" cy="369332"/>
          </a:xfrm>
          <a:prstGeom prst="rect">
            <a:avLst/>
          </a:prstGeom>
          <a:noFill/>
        </p:spPr>
        <p:txBody>
          <a:bodyPr wrap="none" rtlCol="0">
            <a:spAutoFit/>
          </a:bodyPr>
          <a:lstStyle/>
          <a:p>
            <a:r>
              <a:rPr lang="zh-CN" altLang="en-US" dirty="0"/>
              <a:t>硬件防火墙：华为、深信服、思科等</a:t>
            </a:r>
          </a:p>
        </p:txBody>
      </p:sp>
      <p:pic>
        <p:nvPicPr>
          <p:cNvPr id="12" name="Picture 4">
            <a:hlinkClick r:id="rId4" action="ppaction://hlinksldjump"/>
            <a:extLst>
              <a:ext uri="{FF2B5EF4-FFF2-40B4-BE49-F238E27FC236}">
                <a16:creationId xmlns:a16="http://schemas.microsoft.com/office/drawing/2014/main" id="{5DD03DC2-1C58-22E4-3914-9927B7F1A7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333594"/>
      </p:ext>
    </p:extLst>
  </p:cSld>
  <p:clrMapOvr>
    <a:masterClrMapping/>
  </p:clrMapOvr>
  <p:transition spd="slow" advClick="0">
    <p:pull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77ACA-9D16-4C9F-D6E8-D8CB5E3124B4}"/>
              </a:ext>
            </a:extLst>
          </p:cNvPr>
          <p:cNvSpPr>
            <a:spLocks noGrp="1"/>
          </p:cNvSpPr>
          <p:nvPr>
            <p:ph type="title"/>
          </p:nvPr>
        </p:nvSpPr>
        <p:spPr/>
        <p:txBody>
          <a:bodyPr/>
          <a:lstStyle/>
          <a:p>
            <a:r>
              <a:rPr lang="zh-CN" altLang="en-US" b="0" i="0" dirty="0">
                <a:effectLst/>
                <a:latin typeface="system-ui"/>
              </a:rPr>
              <a:t>        筑牢网络安全防线 维护国家安全</a:t>
            </a:r>
            <a:endParaRPr lang="zh-CN" altLang="en-US" dirty="0"/>
          </a:p>
        </p:txBody>
      </p:sp>
      <p:sp>
        <p:nvSpPr>
          <p:cNvPr id="3" name="内容占位符 2">
            <a:extLst>
              <a:ext uri="{FF2B5EF4-FFF2-40B4-BE49-F238E27FC236}">
                <a16:creationId xmlns:a16="http://schemas.microsoft.com/office/drawing/2014/main" id="{0DC75A1B-7D2F-C0EB-AEA1-80EBF7983169}"/>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B34800E8-F8A2-28B5-5375-052E1290D4D2}"/>
              </a:ext>
            </a:extLst>
          </p:cNvPr>
          <p:cNvSpPr>
            <a:spLocks noGrp="1"/>
          </p:cNvSpPr>
          <p:nvPr>
            <p:ph type="sldNum" sz="quarter" idx="4"/>
          </p:nvPr>
        </p:nvSpPr>
        <p:spPr/>
        <p:txBody>
          <a:bodyPr/>
          <a:lstStyle/>
          <a:p>
            <a:pPr>
              <a:defRPr/>
            </a:pPr>
            <a:fld id="{6EA7BA5E-4115-4796-A8C9-4698036AB88B}" type="slidenum">
              <a:rPr lang="zh-CN" altLang="en-US" smtClean="0"/>
              <a:pPr>
                <a:defRPr/>
              </a:pPr>
              <a:t>26</a:t>
            </a:fld>
            <a:endParaRPr lang="zh-CN" altLang="en-US" dirty="0"/>
          </a:p>
        </p:txBody>
      </p:sp>
      <p:pic>
        <p:nvPicPr>
          <p:cNvPr id="5122" name="Picture 2">
            <a:extLst>
              <a:ext uri="{FF2B5EF4-FFF2-40B4-BE49-F238E27FC236}">
                <a16:creationId xmlns:a16="http://schemas.microsoft.com/office/drawing/2014/main" id="{4B059142-73D1-0483-8362-1A4338955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7026" y="1101239"/>
            <a:ext cx="4610719" cy="288530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824EDCE-9029-01E9-D317-F96EB873B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180205"/>
            <a:ext cx="4316756" cy="46784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F9424B8-2A26-71A1-4992-D920B7C3D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8836" y="4131625"/>
            <a:ext cx="4550555" cy="22752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5" action="ppaction://hlinksldjump"/>
            <a:extLst>
              <a:ext uri="{FF2B5EF4-FFF2-40B4-BE49-F238E27FC236}">
                <a16:creationId xmlns:a16="http://schemas.microsoft.com/office/drawing/2014/main" id="{07920C26-529F-59BB-166A-9534FE940F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000933"/>
      </p:ext>
    </p:extLst>
  </p:cSld>
  <p:clrMapOvr>
    <a:masterClrMapping/>
  </p:clrMapOvr>
  <p:transition spd="slow" advClick="0">
    <p:pull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27</a:t>
            </a:fld>
            <a:endParaRPr lang="zh-CN" altLang="en-US" dirty="0"/>
          </a:p>
        </p:txBody>
      </p:sp>
      <p:grpSp>
        <p:nvGrpSpPr>
          <p:cNvPr id="5" name="组合 67"/>
          <p:cNvGrpSpPr/>
          <p:nvPr/>
        </p:nvGrpSpPr>
        <p:grpSpPr>
          <a:xfrm>
            <a:off x="539552" y="125404"/>
            <a:ext cx="8161601" cy="674847"/>
            <a:chOff x="936625" y="4202884"/>
            <a:chExt cx="8161601" cy="674847"/>
          </a:xfrm>
        </p:grpSpPr>
        <p:grpSp>
          <p:nvGrpSpPr>
            <p:cNvPr id="6" name="组合 106"/>
            <p:cNvGrpSpPr/>
            <p:nvPr/>
          </p:nvGrpSpPr>
          <p:grpSpPr>
            <a:xfrm>
              <a:off x="936625" y="4202884"/>
              <a:ext cx="8161601" cy="674847"/>
              <a:chOff x="927100" y="4202884"/>
              <a:chExt cx="8161601" cy="674847"/>
            </a:xfrm>
          </p:grpSpPr>
          <p:sp>
            <p:nvSpPr>
              <p:cNvPr id="8"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7" name="图片 6"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10" name="矩形 1"/>
          <p:cNvSpPr>
            <a:spLocks noChangeArrowheads="1"/>
          </p:cNvSpPr>
          <p:nvPr/>
        </p:nvSpPr>
        <p:spPr bwMode="auto">
          <a:xfrm>
            <a:off x="665018" y="1624157"/>
            <a:ext cx="8073304" cy="1015663"/>
          </a:xfrm>
          <a:prstGeom prst="rect">
            <a:avLst/>
          </a:prstGeom>
          <a:noFill/>
          <a:ln w="9525">
            <a:noFill/>
            <a:miter lim="800000"/>
            <a:headEnd/>
            <a:tailEnd/>
          </a:ln>
        </p:spPr>
        <p:txBody>
          <a:bodyPr wrap="square">
            <a:spAutoFit/>
          </a:bodyPr>
          <a:lstStyle/>
          <a:p>
            <a:pPr indent="269875" algn="just">
              <a:lnSpc>
                <a:spcPct val="125000"/>
              </a:lnSpc>
              <a:buClr>
                <a:srgbClr val="FF0000"/>
              </a:buClr>
              <a:buFont typeface="Wingdings" pitchFamily="2" charset="2"/>
              <a:buChar char="n"/>
            </a:pPr>
            <a:r>
              <a:rPr lang="zh-CN" altLang="zh-CN" sz="2400" dirty="0">
                <a:latin typeface="仿宋" panose="02010609060101010101" pitchFamily="49" charset="-122"/>
                <a:ea typeface="仿宋" panose="02010609060101010101" pitchFamily="49" charset="-122"/>
                <a:cs typeface="Times New Roman" pitchFamily="18" charset="0"/>
              </a:rPr>
              <a:t>一维数据由对等关系的有序或无序数据构成，采用线性方</a:t>
            </a:r>
            <a:endParaRPr lang="en-US" altLang="zh-CN" sz="2400" dirty="0">
              <a:latin typeface="仿宋" panose="02010609060101010101" pitchFamily="49" charset="-122"/>
              <a:ea typeface="仿宋" panose="02010609060101010101" pitchFamily="49" charset="-122"/>
              <a:cs typeface="Times New Roman" pitchFamily="18" charset="0"/>
            </a:endParaRPr>
          </a:p>
          <a:p>
            <a:pPr indent="269875" algn="just">
              <a:lnSpc>
                <a:spcPct val="125000"/>
              </a:lnSpc>
              <a:buClr>
                <a:srgbClr val="FF0000"/>
              </a:buClr>
            </a:pPr>
            <a:r>
              <a:rPr lang="zh-CN" altLang="zh-CN" sz="2400" dirty="0">
                <a:latin typeface="仿宋" panose="02010609060101010101" pitchFamily="49" charset="-122"/>
                <a:ea typeface="仿宋" panose="02010609060101010101" pitchFamily="49" charset="-122"/>
                <a:cs typeface="Times New Roman" pitchFamily="18" charset="0"/>
              </a:rPr>
              <a:t>式组织，对应于数学中的数组和集合等概念。</a:t>
            </a:r>
          </a:p>
        </p:txBody>
      </p:sp>
      <p:graphicFrame>
        <p:nvGraphicFramePr>
          <p:cNvPr id="11" name="表格 10">
            <a:extLst>
              <a:ext uri="{FF2B5EF4-FFF2-40B4-BE49-F238E27FC236}">
                <a16:creationId xmlns:a16="http://schemas.microsoft.com/office/drawing/2014/main" id="{C75140CC-EF5A-42DC-8335-F19A53E91200}"/>
              </a:ext>
            </a:extLst>
          </p:cNvPr>
          <p:cNvGraphicFramePr>
            <a:graphicFrameLocks noGrp="1"/>
          </p:cNvGraphicFramePr>
          <p:nvPr>
            <p:extLst>
              <p:ext uri="{D42A27DB-BD31-4B8C-83A1-F6EECF244321}">
                <p14:modId xmlns:p14="http://schemas.microsoft.com/office/powerpoint/2010/main" val="3174478816"/>
              </p:ext>
            </p:extLst>
          </p:nvPr>
        </p:nvGraphicFramePr>
        <p:xfrm>
          <a:off x="572222" y="2574924"/>
          <a:ext cx="8294687" cy="822960"/>
        </p:xfrm>
        <a:graphic>
          <a:graphicData uri="http://schemas.openxmlformats.org/drawingml/2006/table">
            <a:tbl>
              <a:tblPr/>
              <a:tblGrid>
                <a:gridCol w="8294687">
                  <a:extLst>
                    <a:ext uri="{9D8B030D-6E8A-4147-A177-3AD203B41FA5}">
                      <a16:colId xmlns:a16="http://schemas.microsoft.com/office/drawing/2014/main" val="635714504"/>
                    </a:ext>
                  </a:extLst>
                </a:gridCol>
              </a:tblGrid>
              <a:tr h="7605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中国、美国、日本、德国、法国、英国、意大利、加拿大、俄罗斯、欧盟、澳大利亚、南非、阿根廷、巴西、印度、印度尼西亚、墨西哥、沙特阿拉伯、土耳其、韩国</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81247722"/>
                  </a:ext>
                </a:extLst>
              </a:tr>
            </a:tbl>
          </a:graphicData>
        </a:graphic>
      </p:graphicFrame>
      <p:sp>
        <p:nvSpPr>
          <p:cNvPr id="12"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1014555"/>
            <a:ext cx="7096991"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Clr>
                <a:srgbClr val="FF0000"/>
              </a:buClr>
              <a:buFont typeface="Wingdings" panose="05000000000000000000" pitchFamily="2" charset="2"/>
              <a:buChar char="Ø"/>
              <a:defRPr/>
            </a:pPr>
            <a:r>
              <a:rPr lang="zh-CN" altLang="en-US" sz="2800" b="1" dirty="0">
                <a:solidFill>
                  <a:srgbClr val="262626"/>
                </a:solidFill>
                <a:latin typeface="仿宋" panose="02010609060101010101" pitchFamily="49" charset="-122"/>
                <a:ea typeface="仿宋" panose="02010609060101010101" pitchFamily="49" charset="-122"/>
              </a:rPr>
              <a:t>数据组织的维度</a:t>
            </a:r>
            <a:endParaRPr lang="zh-CN" altLang="zh-CN" sz="2800" b="1" dirty="0">
              <a:solidFill>
                <a:srgbClr val="262626"/>
              </a:solidFill>
              <a:latin typeface="仿宋" panose="02010609060101010101" pitchFamily="49" charset="-122"/>
              <a:ea typeface="仿宋" panose="02010609060101010101" pitchFamily="49" charset="-122"/>
            </a:endParaRPr>
          </a:p>
        </p:txBody>
      </p:sp>
      <p:sp>
        <p:nvSpPr>
          <p:cNvPr id="13" name="矩形 5"/>
          <p:cNvSpPr>
            <a:spLocks noChangeArrowheads="1"/>
          </p:cNvSpPr>
          <p:nvPr/>
        </p:nvSpPr>
        <p:spPr bwMode="auto">
          <a:xfrm>
            <a:off x="665018" y="3510180"/>
            <a:ext cx="8434388" cy="973472"/>
          </a:xfrm>
          <a:prstGeom prst="rect">
            <a:avLst/>
          </a:prstGeom>
          <a:noFill/>
          <a:ln w="9525">
            <a:noFill/>
            <a:miter lim="800000"/>
            <a:headEnd/>
            <a:tailEnd/>
          </a:ln>
        </p:spPr>
        <p:txBody>
          <a:bodyPr wrap="square">
            <a:spAutoFit/>
          </a:bodyPr>
          <a:lstStyle/>
          <a:p>
            <a:pPr indent="269875" algn="just">
              <a:lnSpc>
                <a:spcPct val="125000"/>
              </a:lnSpc>
              <a:buClr>
                <a:srgbClr val="FF0000"/>
              </a:buClr>
              <a:buFont typeface="Wingdings" pitchFamily="2" charset="2"/>
              <a:buChar char="n"/>
            </a:pPr>
            <a:r>
              <a:rPr lang="zh-CN" altLang="zh-CN" sz="2400" dirty="0">
                <a:latin typeface="仿宋" panose="02010609060101010101" pitchFamily="49" charset="-122"/>
                <a:ea typeface="仿宋" panose="02010609060101010101" pitchFamily="49" charset="-122"/>
                <a:cs typeface="Times New Roman" pitchFamily="18" charset="0"/>
              </a:rPr>
              <a:t>二维数据，也称表格数据，由关联关系数据构成，采用表格</a:t>
            </a:r>
            <a:endParaRPr lang="en-US" altLang="zh-CN" sz="2400" dirty="0">
              <a:latin typeface="仿宋" panose="02010609060101010101" pitchFamily="49" charset="-122"/>
              <a:ea typeface="仿宋" panose="02010609060101010101" pitchFamily="49" charset="-122"/>
              <a:cs typeface="Times New Roman" pitchFamily="18" charset="0"/>
            </a:endParaRPr>
          </a:p>
          <a:p>
            <a:pPr indent="269875" algn="just">
              <a:lnSpc>
                <a:spcPct val="125000"/>
              </a:lnSpc>
              <a:buClr>
                <a:srgbClr val="FF0000"/>
              </a:buClr>
            </a:pPr>
            <a:r>
              <a:rPr lang="zh-CN" altLang="zh-CN" sz="2400" dirty="0">
                <a:latin typeface="仿宋" panose="02010609060101010101" pitchFamily="49" charset="-122"/>
                <a:ea typeface="仿宋" panose="02010609060101010101" pitchFamily="49" charset="-122"/>
                <a:cs typeface="Times New Roman" pitchFamily="18" charset="0"/>
              </a:rPr>
              <a:t>方式组织，对应于数学中的矩阵。</a:t>
            </a:r>
          </a:p>
        </p:txBody>
      </p:sp>
      <p:graphicFrame>
        <p:nvGraphicFramePr>
          <p:cNvPr id="14" name="表格 13">
            <a:extLst>
              <a:ext uri="{FF2B5EF4-FFF2-40B4-BE49-F238E27FC236}">
                <a16:creationId xmlns:a16="http://schemas.microsoft.com/office/drawing/2014/main" id="{E1DE26C2-BC90-4C38-88A6-3150F1B414EA}"/>
              </a:ext>
            </a:extLst>
          </p:cNvPr>
          <p:cNvGraphicFramePr>
            <a:graphicFrameLocks noGrp="1"/>
          </p:cNvGraphicFramePr>
          <p:nvPr>
            <p:extLst>
              <p:ext uri="{D42A27DB-BD31-4B8C-83A1-F6EECF244321}">
                <p14:modId xmlns:p14="http://schemas.microsoft.com/office/powerpoint/2010/main" val="1120216846"/>
              </p:ext>
            </p:extLst>
          </p:nvPr>
        </p:nvGraphicFramePr>
        <p:xfrm>
          <a:off x="1174552" y="4605637"/>
          <a:ext cx="6842125" cy="1806288"/>
        </p:xfrm>
        <a:graphic>
          <a:graphicData uri="http://schemas.openxmlformats.org/drawingml/2006/table">
            <a:tbl>
              <a:tblPr/>
              <a:tblGrid>
                <a:gridCol w="1711325">
                  <a:extLst>
                    <a:ext uri="{9D8B030D-6E8A-4147-A177-3AD203B41FA5}">
                      <a16:colId xmlns:a16="http://schemas.microsoft.com/office/drawing/2014/main" val="3960112794"/>
                    </a:ext>
                  </a:extLst>
                </a:gridCol>
                <a:gridCol w="1709737">
                  <a:extLst>
                    <a:ext uri="{9D8B030D-6E8A-4147-A177-3AD203B41FA5}">
                      <a16:colId xmlns:a16="http://schemas.microsoft.com/office/drawing/2014/main" val="3485583525"/>
                    </a:ext>
                  </a:extLst>
                </a:gridCol>
                <a:gridCol w="1709738">
                  <a:extLst>
                    <a:ext uri="{9D8B030D-6E8A-4147-A177-3AD203B41FA5}">
                      <a16:colId xmlns:a16="http://schemas.microsoft.com/office/drawing/2014/main" val="274060207"/>
                    </a:ext>
                  </a:extLst>
                </a:gridCol>
                <a:gridCol w="1711325">
                  <a:extLst>
                    <a:ext uri="{9D8B030D-6E8A-4147-A177-3AD203B41FA5}">
                      <a16:colId xmlns:a16="http://schemas.microsoft.com/office/drawing/2014/main" val="1582413856"/>
                    </a:ext>
                  </a:extLst>
                </a:gridCol>
              </a:tblGrid>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环比</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同比</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定基</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63570161"/>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北京</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101.5</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120.7</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121.4</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2821158246"/>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上海</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101.2</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127.3</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127.8</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29973963"/>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广州</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101.3</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119.4</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120.0</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409992662"/>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深圳</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102.0</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140.9</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145.5</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131787937"/>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沈阳</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100.1</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101.4</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101.6</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80511035"/>
                  </a:ext>
                </a:extLst>
              </a:tr>
            </a:tbl>
          </a:graphicData>
        </a:graphic>
      </p:graphicFrame>
    </p:spTree>
    <p:extLst>
      <p:ext uri="{BB962C8B-B14F-4D97-AF65-F5344CB8AC3E}">
        <p14:creationId xmlns:p14="http://schemas.microsoft.com/office/powerpoint/2010/main" val="397221495"/>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20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20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2000"/>
                                        <p:tgtEl>
                                          <p:spTgt spid="13">
                                            <p:txEl>
                                              <p:pRg st="1" end="1"/>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3"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28</a:t>
            </a:fld>
            <a:endParaRPr lang="zh-CN" altLang="en-US" dirty="0"/>
          </a:p>
        </p:txBody>
      </p:sp>
      <p:sp>
        <p:nvSpPr>
          <p:cNvPr id="5" name="矩形 1"/>
          <p:cNvSpPr>
            <a:spLocks noChangeArrowheads="1"/>
          </p:cNvSpPr>
          <p:nvPr/>
        </p:nvSpPr>
        <p:spPr bwMode="auto">
          <a:xfrm>
            <a:off x="637454" y="1559790"/>
            <a:ext cx="8229600" cy="968663"/>
          </a:xfrm>
          <a:prstGeom prst="rect">
            <a:avLst/>
          </a:prstGeom>
          <a:noFill/>
          <a:ln w="9525">
            <a:noFill/>
            <a:miter lim="800000"/>
            <a:headEnd/>
            <a:tailEnd/>
          </a:ln>
        </p:spPr>
        <p:txBody>
          <a:bodyPr>
            <a:spAutoFit/>
          </a:bodyPr>
          <a:lstStyle/>
          <a:p>
            <a:pPr indent="269875" algn="just">
              <a:lnSpc>
                <a:spcPct val="125000"/>
              </a:lnSpc>
              <a:buClr>
                <a:srgbClr val="FF0000"/>
              </a:buClr>
              <a:buFont typeface="Wingdings" pitchFamily="2" charset="2"/>
              <a:buChar char="n"/>
            </a:pPr>
            <a:r>
              <a:rPr lang="zh-CN" altLang="en-US"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高维数据由</a:t>
            </a:r>
            <a:r>
              <a:rPr lang="zh-CN" altLang="zh-CN" sz="2400" dirty="0">
                <a:solidFill>
                  <a:srgbClr val="FF0000"/>
                </a:solidFill>
                <a:latin typeface="Times New Roman" panose="02020603050405020304" pitchFamily="18" charset="0"/>
                <a:ea typeface="仿宋" panose="02010609060101010101" pitchFamily="49" charset="-122"/>
                <a:cs typeface="Times New Roman" pitchFamily="18" charset="0"/>
              </a:rPr>
              <a:t>键值对类型的数据</a:t>
            </a:r>
            <a:r>
              <a:rPr lang="zh-CN" altLang="zh-CN" sz="2400" dirty="0">
                <a:latin typeface="Times New Roman" panose="02020603050405020304" pitchFamily="18" charset="0"/>
                <a:ea typeface="仿宋" panose="02010609060101010101" pitchFamily="49" charset="-122"/>
                <a:cs typeface="Times New Roman" pitchFamily="18" charset="0"/>
              </a:rPr>
              <a:t>构成，采用对象方式组织，</a:t>
            </a:r>
            <a:endParaRPr lang="en-US" altLang="zh-CN" sz="2400" dirty="0">
              <a:latin typeface="Times New Roman" panose="02020603050405020304" pitchFamily="18" charset="0"/>
              <a:ea typeface="仿宋" panose="02010609060101010101" pitchFamily="49" charset="-122"/>
              <a:cs typeface="Times New Roman" pitchFamily="18" charset="0"/>
            </a:endParaRPr>
          </a:p>
          <a:p>
            <a:pPr indent="269875" algn="just">
              <a:lnSpc>
                <a:spcPct val="125000"/>
              </a:lnSpc>
              <a:buClr>
                <a:srgbClr val="FF0000"/>
              </a:buClr>
            </a:pPr>
            <a:r>
              <a:rPr lang="en-US" altLang="zh-CN"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属于整合度更好的数据组织方式。</a:t>
            </a:r>
            <a:endParaRPr lang="en-US" altLang="zh-CN" sz="2400" dirty="0">
              <a:latin typeface="Times New Roman" panose="02020603050405020304" pitchFamily="18" charset="0"/>
              <a:ea typeface="仿宋" panose="02010609060101010101" pitchFamily="49" charset="-122"/>
              <a:cs typeface="Times New Roman" pitchFamily="18"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1014555"/>
            <a:ext cx="7096991"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571500" indent="-571500">
              <a:spcBef>
                <a:spcPct val="0"/>
              </a:spcBef>
              <a:buClr>
                <a:srgbClr val="FF0000"/>
              </a:buClr>
              <a:buFont typeface="Wingdings" panose="05000000000000000000" pitchFamily="2" charset="2"/>
              <a:buChar char="Ø"/>
              <a:defRPr/>
            </a:pPr>
            <a:r>
              <a:rPr lang="zh-CN" altLang="en-US" sz="2800" b="1" dirty="0">
                <a:solidFill>
                  <a:srgbClr val="262626"/>
                </a:solidFill>
                <a:latin typeface="Times New Roman" panose="02020603050405020304" pitchFamily="18" charset="0"/>
                <a:ea typeface="仿宋" panose="02010609060101010101" pitchFamily="49" charset="-122"/>
              </a:rPr>
              <a:t>数据组织的维度</a:t>
            </a:r>
            <a:endParaRPr lang="zh-CN" altLang="zh-CN" sz="2800" b="1" dirty="0">
              <a:solidFill>
                <a:srgbClr val="262626"/>
              </a:solidFill>
              <a:latin typeface="Times New Roman" panose="02020603050405020304" pitchFamily="18" charset="0"/>
              <a:ea typeface="仿宋" panose="02010609060101010101" pitchFamily="49" charset="-122"/>
            </a:endParaRPr>
          </a:p>
        </p:txBody>
      </p:sp>
      <p:graphicFrame>
        <p:nvGraphicFramePr>
          <p:cNvPr id="7" name="表格 6">
            <a:extLst>
              <a:ext uri="{FF2B5EF4-FFF2-40B4-BE49-F238E27FC236}">
                <a16:creationId xmlns:a16="http://schemas.microsoft.com/office/drawing/2014/main" id="{DF3FC4FA-E338-4F85-A47A-CFA0C8112672}"/>
              </a:ext>
            </a:extLst>
          </p:cNvPr>
          <p:cNvGraphicFramePr>
            <a:graphicFrameLocks noGrp="1"/>
          </p:cNvGraphicFramePr>
          <p:nvPr>
            <p:extLst>
              <p:ext uri="{D42A27DB-BD31-4B8C-83A1-F6EECF244321}">
                <p14:modId xmlns:p14="http://schemas.microsoft.com/office/powerpoint/2010/main" val="32689515"/>
              </p:ext>
            </p:extLst>
          </p:nvPr>
        </p:nvGraphicFramePr>
        <p:xfrm>
          <a:off x="2555776" y="3489385"/>
          <a:ext cx="5416550" cy="3017520"/>
        </p:xfrm>
        <a:graphic>
          <a:graphicData uri="http://schemas.openxmlformats.org/drawingml/2006/table">
            <a:tbl>
              <a:tblPr/>
              <a:tblGrid>
                <a:gridCol w="5416550">
                  <a:extLst>
                    <a:ext uri="{9D8B030D-6E8A-4147-A177-3AD203B41FA5}">
                      <a16:colId xmlns:a16="http://schemas.microsoft.com/office/drawing/2014/main" val="3890989351"/>
                    </a:ext>
                  </a:extLst>
                </a:gridCol>
              </a:tblGrid>
              <a:tr h="29447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“Python</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语言与系统设计教师</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培培</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俊照</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学森</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61632679"/>
                  </a:ext>
                </a:extLst>
              </a:tr>
            </a:tbl>
          </a:graphicData>
        </a:graphic>
      </p:graphicFrame>
      <p:sp>
        <p:nvSpPr>
          <p:cNvPr id="8" name="矩形 7"/>
          <p:cNvSpPr/>
          <p:nvPr/>
        </p:nvSpPr>
        <p:spPr>
          <a:xfrm>
            <a:off x="696189" y="2500895"/>
            <a:ext cx="8229601" cy="968663"/>
          </a:xfrm>
          <a:prstGeom prst="rect">
            <a:avLst/>
          </a:prstGeom>
        </p:spPr>
        <p:txBody>
          <a:bodyPr wrap="square">
            <a:spAutoFit/>
          </a:bodyPr>
          <a:lstStyle/>
          <a:p>
            <a:pPr indent="269875" algn="just">
              <a:lnSpc>
                <a:spcPct val="125000"/>
              </a:lnSpc>
              <a:buClr>
                <a:srgbClr val="FF0000"/>
              </a:buClr>
              <a:buFont typeface="Wingdings" pitchFamily="2" charset="2"/>
              <a:buChar char="n"/>
            </a:pPr>
            <a:r>
              <a:rPr lang="en-US" altLang="zh-CN"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高维数据在网络系统中十分常用，</a:t>
            </a:r>
            <a:r>
              <a:rPr lang="en-US" altLang="zh-CN" sz="2400" dirty="0">
                <a:latin typeface="Times New Roman" panose="02020603050405020304" pitchFamily="18" charset="0"/>
                <a:ea typeface="仿宋" panose="02010609060101010101" pitchFamily="49" charset="-122"/>
                <a:cs typeface="Times New Roman" pitchFamily="18" charset="0"/>
              </a:rPr>
              <a:t>HTML</a:t>
            </a:r>
            <a:r>
              <a:rPr lang="zh-CN" altLang="zh-CN" sz="2400" dirty="0">
                <a:latin typeface="Times New Roman" panose="02020603050405020304" pitchFamily="18" charset="0"/>
                <a:ea typeface="仿宋" panose="02010609060101010101" pitchFamily="49" charset="-122"/>
                <a:cs typeface="Times New Roman" pitchFamily="18" charset="0"/>
              </a:rPr>
              <a:t>、</a:t>
            </a:r>
            <a:r>
              <a:rPr lang="en-US" altLang="zh-CN" sz="2400" dirty="0">
                <a:latin typeface="Times New Roman" panose="02020603050405020304" pitchFamily="18" charset="0"/>
                <a:ea typeface="仿宋" panose="02010609060101010101" pitchFamily="49" charset="-122"/>
                <a:cs typeface="Times New Roman" pitchFamily="18" charset="0"/>
              </a:rPr>
              <a:t>XML</a:t>
            </a:r>
            <a:r>
              <a:rPr lang="zh-CN" altLang="zh-CN" sz="2400" dirty="0">
                <a:latin typeface="Times New Roman" panose="02020603050405020304" pitchFamily="18" charset="0"/>
                <a:ea typeface="仿宋" panose="02010609060101010101" pitchFamily="49" charset="-122"/>
                <a:cs typeface="Times New Roman" pitchFamily="18" charset="0"/>
              </a:rPr>
              <a:t>、</a:t>
            </a:r>
            <a:r>
              <a:rPr lang="en-US"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JSON</a:t>
            </a:r>
          </a:p>
          <a:p>
            <a:pPr indent="269875" algn="just">
              <a:lnSpc>
                <a:spcPct val="125000"/>
              </a:lnSpc>
              <a:buClr>
                <a:srgbClr val="FF0000"/>
              </a:buClr>
            </a:pPr>
            <a:r>
              <a:rPr lang="en-US" altLang="zh-CN"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等都是高维数据组织的语法结构。</a:t>
            </a:r>
            <a:endParaRPr lang="zh-CN" altLang="en-US" sz="2400" dirty="0">
              <a:latin typeface="Times New Roman" panose="02020603050405020304" pitchFamily="18" charset="0"/>
              <a:ea typeface="仿宋" panose="02010609060101010101" pitchFamily="49" charset="-122"/>
              <a:cs typeface="Times New Roman" pitchFamily="18" charset="0"/>
            </a:endParaRP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1628535898"/>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2000"/>
                                        <p:tgtEl>
                                          <p:spTgt spid="8">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20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8"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29</a:t>
            </a:fld>
            <a:endParaRPr lang="zh-CN" altLang="en-US" dirty="0"/>
          </a:p>
        </p:txBody>
      </p:sp>
      <p:sp>
        <p:nvSpPr>
          <p:cNvPr id="5" name="矩形 3"/>
          <p:cNvSpPr>
            <a:spLocks noChangeArrowheads="1"/>
          </p:cNvSpPr>
          <p:nvPr/>
        </p:nvSpPr>
        <p:spPr bwMode="auto">
          <a:xfrm>
            <a:off x="651597" y="1474064"/>
            <a:ext cx="7704137" cy="973472"/>
          </a:xfrm>
          <a:prstGeom prst="rect">
            <a:avLst/>
          </a:prstGeom>
          <a:noFill/>
          <a:ln w="9525">
            <a:noFill/>
            <a:miter lim="800000"/>
            <a:headEnd/>
            <a:tailEnd/>
          </a:ln>
        </p:spPr>
        <p:txBody>
          <a:bodyPr>
            <a:spAutoFit/>
          </a:bodyPr>
          <a:lstStyle/>
          <a:p>
            <a:pPr indent="269875" algn="just">
              <a:lnSpc>
                <a:spcPct val="125000"/>
              </a:lnSpc>
              <a:buClr>
                <a:srgbClr val="FF0000"/>
              </a:buClr>
              <a:buFont typeface="Wingdings" pitchFamily="2" charset="2"/>
              <a:buChar char="n"/>
            </a:pP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逗号分割数值的存储格式叫做</a:t>
            </a:r>
            <a:r>
              <a:rPr lang="en-US" altLang="zh-CN" sz="2400" b="1" dirty="0">
                <a:solidFill>
                  <a:srgbClr val="333333"/>
                </a:solidFill>
                <a:latin typeface="Times New Roman" panose="02020603050405020304" pitchFamily="18" charset="0"/>
                <a:ea typeface="仿宋" panose="02010609060101010101" pitchFamily="49" charset="-122"/>
                <a:cs typeface="Times New Roman" pitchFamily="18" charset="0"/>
              </a:rPr>
              <a:t>CSV</a:t>
            </a:r>
            <a:r>
              <a:rPr lang="zh-CN" altLang="zh-CN" sz="2400" b="1" dirty="0">
                <a:solidFill>
                  <a:srgbClr val="333333"/>
                </a:solidFill>
                <a:latin typeface="Times New Roman" panose="02020603050405020304" pitchFamily="18" charset="0"/>
                <a:ea typeface="仿宋" panose="02010609060101010101" pitchFamily="49" charset="-122"/>
                <a:cs typeface="Arial" pitchFamily="34" charset="0"/>
              </a:rPr>
              <a:t>格式</a:t>
            </a: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a:t>
            </a:r>
            <a:r>
              <a:rPr lang="en-US" altLang="zh-CN" sz="2400" dirty="0">
                <a:solidFill>
                  <a:srgbClr val="333333"/>
                </a:solidFill>
                <a:latin typeface="Times New Roman" panose="02020603050405020304" pitchFamily="18" charset="0"/>
                <a:ea typeface="仿宋" panose="02010609060101010101" pitchFamily="49" charset="-122"/>
                <a:cs typeface="Times New Roman" pitchFamily="18" charset="0"/>
              </a:rPr>
              <a:t>Comma-Separated Values</a:t>
            </a: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，即逗号分隔值）</a:t>
            </a:r>
            <a:endParaRPr lang="en-US" altLang="zh-CN" sz="2400" dirty="0">
              <a:solidFill>
                <a:srgbClr val="333333"/>
              </a:solidFill>
              <a:latin typeface="Times New Roman" panose="02020603050405020304" pitchFamily="18" charset="0"/>
              <a:ea typeface="仿宋" panose="02010609060101010101" pitchFamily="49" charset="-122"/>
              <a:cs typeface="Arial" pitchFamily="34"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anose="02020603050405020304" pitchFamily="18" charset="0"/>
                <a:ea typeface="仿宋" panose="02010609060101010101" pitchFamily="49" charset="-122"/>
              </a:rPr>
              <a:t>一二维数据的存储格式</a:t>
            </a:r>
          </a:p>
        </p:txBody>
      </p:sp>
      <p:sp>
        <p:nvSpPr>
          <p:cNvPr id="7" name="矩形 2"/>
          <p:cNvSpPr>
            <a:spLocks noChangeArrowheads="1"/>
          </p:cNvSpPr>
          <p:nvPr/>
        </p:nvSpPr>
        <p:spPr bwMode="auto">
          <a:xfrm>
            <a:off x="683134" y="4001055"/>
            <a:ext cx="5026550" cy="441916"/>
          </a:xfrm>
          <a:prstGeom prst="rect">
            <a:avLst/>
          </a:prstGeom>
          <a:noFill/>
          <a:ln w="9525">
            <a:noFill/>
            <a:miter lim="800000"/>
            <a:headEnd/>
            <a:tailEnd/>
          </a:ln>
        </p:spPr>
        <p:txBody>
          <a:bodyPr wrap="square">
            <a:spAutoFit/>
          </a:bodyPr>
          <a:lstStyle/>
          <a:p>
            <a:pPr lvl="1"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纯文本格式，通过单一编码表示字符；</a:t>
            </a:r>
          </a:p>
        </p:txBody>
      </p:sp>
      <p:sp>
        <p:nvSpPr>
          <p:cNvPr id="8" name="矩形 7"/>
          <p:cNvSpPr/>
          <p:nvPr/>
        </p:nvSpPr>
        <p:spPr>
          <a:xfrm>
            <a:off x="678000" y="3576452"/>
            <a:ext cx="5737468" cy="461665"/>
          </a:xfrm>
          <a:prstGeom prst="rect">
            <a:avLst/>
          </a:prstGeom>
        </p:spPr>
        <p:txBody>
          <a:bodyPr wrap="none">
            <a:spAutoFit/>
          </a:bodyPr>
          <a:lstStyle/>
          <a:p>
            <a:pPr>
              <a:buClr>
                <a:srgbClr val="FF0000"/>
              </a:buClr>
              <a:buFont typeface="Wingdings" pitchFamily="2" charset="2"/>
              <a:buChar char="n"/>
            </a:pPr>
            <a:r>
              <a:rPr lang="en-US" altLang="zh-CN" sz="2400" b="1" dirty="0">
                <a:solidFill>
                  <a:srgbClr val="333333"/>
                </a:solidFill>
                <a:latin typeface="Times New Roman" panose="02020603050405020304" pitchFamily="18" charset="0"/>
                <a:ea typeface="仿宋" panose="02010609060101010101" pitchFamily="49" charset="-122"/>
                <a:cs typeface="Times New Roman" pitchFamily="18" charset="0"/>
              </a:rPr>
              <a:t> </a:t>
            </a:r>
            <a:r>
              <a:rPr lang="zh-CN" altLang="zh-CN" sz="2400" b="1" dirty="0">
                <a:solidFill>
                  <a:srgbClr val="333333"/>
                </a:solidFill>
                <a:latin typeface="Times New Roman" panose="02020603050405020304" pitchFamily="18" charset="0"/>
                <a:ea typeface="仿宋" panose="02010609060101010101" pitchFamily="49" charset="-122"/>
                <a:cs typeface="Times New Roman" pitchFamily="18" charset="0"/>
              </a:rPr>
              <a:t>该格式的应用有一些基本规则</a:t>
            </a:r>
            <a:r>
              <a:rPr lang="zh-CN" altLang="zh-CN" sz="2400" dirty="0">
                <a:solidFill>
                  <a:srgbClr val="333333"/>
                </a:solidFill>
                <a:latin typeface="Times New Roman" panose="02020603050405020304" pitchFamily="18" charset="0"/>
                <a:ea typeface="仿宋" panose="02010609060101010101" pitchFamily="49" charset="-122"/>
                <a:cs typeface="Times New Roman" pitchFamily="18" charset="0"/>
              </a:rPr>
              <a:t>，</a:t>
            </a:r>
            <a:r>
              <a:rPr lang="zh-CN" altLang="en-US" sz="2400" dirty="0">
                <a:solidFill>
                  <a:srgbClr val="333333"/>
                </a:solidFill>
                <a:latin typeface="Times New Roman" panose="02020603050405020304" pitchFamily="18" charset="0"/>
                <a:ea typeface="仿宋" panose="02010609060101010101" pitchFamily="49" charset="-122"/>
                <a:cs typeface="Times New Roman" pitchFamily="18" charset="0"/>
              </a:rPr>
              <a:t>例如</a:t>
            </a: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a:t>
            </a:r>
            <a:endParaRPr lang="zh-CN" altLang="en-US" sz="2400" dirty="0">
              <a:latin typeface="Times New Roman" panose="02020603050405020304" pitchFamily="18" charset="0"/>
              <a:ea typeface="仿宋" panose="02010609060101010101" pitchFamily="49" charset="-122"/>
              <a:cs typeface="Arial" pitchFamily="34" charset="0"/>
            </a:endParaRPr>
          </a:p>
        </p:txBody>
      </p:sp>
      <p:sp>
        <p:nvSpPr>
          <p:cNvPr id="9" name="矩形 8"/>
          <p:cNvSpPr/>
          <p:nvPr/>
        </p:nvSpPr>
        <p:spPr>
          <a:xfrm>
            <a:off x="1018309" y="4434463"/>
            <a:ext cx="7796806" cy="437877"/>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以行为单位，开头不留空行，行之间没有空行；</a:t>
            </a:r>
          </a:p>
        </p:txBody>
      </p:sp>
      <p:sp>
        <p:nvSpPr>
          <p:cNvPr id="10" name="矩形 9"/>
          <p:cNvSpPr/>
          <p:nvPr/>
        </p:nvSpPr>
        <p:spPr>
          <a:xfrm>
            <a:off x="1007919" y="4886166"/>
            <a:ext cx="7796806" cy="437877"/>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每行表示一个一维数据，多行表示二维数据；</a:t>
            </a:r>
          </a:p>
        </p:txBody>
      </p:sp>
      <p:sp>
        <p:nvSpPr>
          <p:cNvPr id="11" name="矩形 10"/>
          <p:cNvSpPr/>
          <p:nvPr/>
        </p:nvSpPr>
        <p:spPr>
          <a:xfrm>
            <a:off x="997527" y="5240573"/>
            <a:ext cx="7796806" cy="477054"/>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以逗号分隔每列数据，列数据为空也要保留逗号；</a:t>
            </a:r>
          </a:p>
        </p:txBody>
      </p:sp>
      <p:sp>
        <p:nvSpPr>
          <p:cNvPr id="12" name="矩形 11"/>
          <p:cNvSpPr/>
          <p:nvPr/>
        </p:nvSpPr>
        <p:spPr>
          <a:xfrm>
            <a:off x="987136" y="5617738"/>
            <a:ext cx="7796806" cy="477054"/>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可以包含或不包含列名，包含时列名放置在文件第一行。</a:t>
            </a:r>
          </a:p>
        </p:txBody>
      </p:sp>
      <p:sp>
        <p:nvSpPr>
          <p:cNvPr id="13" name="矩形 12"/>
          <p:cNvSpPr/>
          <p:nvPr/>
        </p:nvSpPr>
        <p:spPr>
          <a:xfrm>
            <a:off x="301332" y="2332581"/>
            <a:ext cx="5881255" cy="1246495"/>
          </a:xfrm>
          <a:prstGeom prst="rect">
            <a:avLst/>
          </a:prstGeom>
        </p:spPr>
        <p:txBody>
          <a:bodyPr wrap="square">
            <a:spAutoFit/>
          </a:bodyPr>
          <a:lstStyle/>
          <a:p>
            <a:pPr lvl="2" indent="269875" algn="just">
              <a:lnSpc>
                <a:spcPct val="125000"/>
              </a:lnSpc>
              <a:buClr>
                <a:srgbClr val="FF0000"/>
              </a:buClr>
              <a:buFont typeface="Wingdings" pitchFamily="2" charset="2"/>
              <a:buChar char="ü"/>
            </a:pPr>
            <a:r>
              <a:rPr lang="zh-CN" altLang="zh-CN" sz="2000" dirty="0">
                <a:solidFill>
                  <a:srgbClr val="333333"/>
                </a:solidFill>
                <a:latin typeface="Times New Roman" panose="02020603050405020304" pitchFamily="18" charset="0"/>
                <a:ea typeface="仿宋" panose="02010609060101010101" pitchFamily="49" charset="-122"/>
                <a:cs typeface="Arial" pitchFamily="34" charset="0"/>
              </a:rPr>
              <a:t>一种通用的、相对简单的文件格式</a:t>
            </a:r>
            <a:endParaRPr lang="en-US" altLang="zh-CN" sz="2000" dirty="0">
              <a:solidFill>
                <a:srgbClr val="333333"/>
              </a:solidFill>
              <a:latin typeface="Times New Roman" panose="02020603050405020304" pitchFamily="18" charset="0"/>
              <a:ea typeface="仿宋" panose="02010609060101010101" pitchFamily="49" charset="-122"/>
              <a:cs typeface="Arial" pitchFamily="34" charset="0"/>
            </a:endParaRPr>
          </a:p>
          <a:p>
            <a:pPr lvl="2" indent="269875" algn="just">
              <a:lnSpc>
                <a:spcPct val="125000"/>
              </a:lnSpc>
              <a:buClr>
                <a:srgbClr val="FF0000"/>
              </a:buClr>
              <a:buFont typeface="Wingdings" pitchFamily="2" charset="2"/>
              <a:buChar char="ü"/>
            </a:pPr>
            <a:r>
              <a:rPr lang="zh-CN" altLang="zh-CN" sz="2000" dirty="0">
                <a:solidFill>
                  <a:srgbClr val="333333"/>
                </a:solidFill>
                <a:latin typeface="Times New Roman" panose="02020603050405020304" pitchFamily="18" charset="0"/>
                <a:ea typeface="仿宋" panose="02010609060101010101" pitchFamily="49" charset="-122"/>
                <a:cs typeface="Arial" pitchFamily="34" charset="0"/>
              </a:rPr>
              <a:t>在商业和科学上广泛应用</a:t>
            </a:r>
            <a:endParaRPr lang="en-US" altLang="zh-CN" sz="2000" dirty="0">
              <a:solidFill>
                <a:srgbClr val="333333"/>
              </a:solidFill>
              <a:latin typeface="Times New Roman" panose="02020603050405020304" pitchFamily="18" charset="0"/>
              <a:ea typeface="仿宋" panose="02010609060101010101" pitchFamily="49" charset="-122"/>
              <a:cs typeface="Arial" pitchFamily="34" charset="0"/>
            </a:endParaRPr>
          </a:p>
          <a:p>
            <a:pPr lvl="2" indent="269875" algn="just">
              <a:lnSpc>
                <a:spcPct val="125000"/>
              </a:lnSpc>
              <a:buClr>
                <a:srgbClr val="FF0000"/>
              </a:buClr>
              <a:buFont typeface="Wingdings" pitchFamily="2" charset="2"/>
              <a:buChar char="ü"/>
            </a:pPr>
            <a:r>
              <a:rPr lang="zh-CN" altLang="zh-CN" sz="2000" dirty="0">
                <a:solidFill>
                  <a:srgbClr val="333333"/>
                </a:solidFill>
                <a:latin typeface="Times New Roman" panose="02020603050405020304" pitchFamily="18" charset="0"/>
                <a:ea typeface="仿宋" panose="02010609060101010101" pitchFamily="49" charset="-122"/>
                <a:cs typeface="Arial" pitchFamily="34" charset="0"/>
              </a:rPr>
              <a:t>尤其应用在程序之间转移表格数据。</a:t>
            </a:r>
            <a:endParaRPr lang="zh-CN" altLang="zh-CN" sz="2000" dirty="0">
              <a:latin typeface="Times New Roman" panose="02020603050405020304" pitchFamily="18" charset="0"/>
              <a:ea typeface="仿宋" panose="02010609060101010101" pitchFamily="49" charset="-122"/>
              <a:cs typeface="Times New Roman" pitchFamily="18" charset="0"/>
            </a:endParaRPr>
          </a:p>
        </p:txBody>
      </p:sp>
      <p:grpSp>
        <p:nvGrpSpPr>
          <p:cNvPr id="14" name="组合 67"/>
          <p:cNvGrpSpPr/>
          <p:nvPr/>
        </p:nvGrpSpPr>
        <p:grpSpPr>
          <a:xfrm>
            <a:off x="539552" y="125404"/>
            <a:ext cx="8161601" cy="674847"/>
            <a:chOff x="936625" y="4202884"/>
            <a:chExt cx="8161601" cy="674847"/>
          </a:xfrm>
        </p:grpSpPr>
        <p:grpSp>
          <p:nvGrpSpPr>
            <p:cNvPr id="15" name="组合 106"/>
            <p:cNvGrpSpPr/>
            <p:nvPr/>
          </p:nvGrpSpPr>
          <p:grpSpPr>
            <a:xfrm>
              <a:off x="936625" y="4202884"/>
              <a:ext cx="8161601" cy="674847"/>
              <a:chOff x="927100" y="4202884"/>
              <a:chExt cx="8161601" cy="674847"/>
            </a:xfrm>
          </p:grpSpPr>
          <p:sp>
            <p:nvSpPr>
              <p:cNvPr id="17"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8"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6" name="图片 15"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2599857143"/>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2000"/>
                                        <p:tgtEl>
                                          <p:spTgt spid="1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000"/>
                                        <p:tgtEl>
                                          <p:spTgt spid="1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2000"/>
                                        <p:tgtEl>
                                          <p:spTgt spid="1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20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20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20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fade">
                                      <p:cBhvr>
                                        <p:cTn id="38" dur="2000"/>
                                        <p:tgtEl>
                                          <p:spTgt spid="1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animEffect transition="in" filter="fade">
                                      <p:cBhvr>
                                        <p:cTn id="43" dur="2000"/>
                                        <p:tgtEl>
                                          <p:spTgt spid="11">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fade">
                                      <p:cBhvr>
                                        <p:cTn id="48"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7" grpId="0" build="allAtOnce"/>
      <p:bldP spid="8" grpId="0" build="allAtOnce"/>
      <p:bldP spid="9" grpId="0" build="allAtOnce"/>
      <p:bldP spid="10" grpId="0" build="allAtOnce"/>
      <p:bldP spid="11" grpId="0" build="allAtOnce"/>
      <p:bldP spid="12" grpId="0" build="allAtOnce"/>
      <p:bldP spid="13"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a:t>
            </a:fld>
            <a:endParaRPr lang="zh-CN" altLang="en-US" dirty="0"/>
          </a:p>
        </p:txBody>
      </p:sp>
      <p:pic>
        <p:nvPicPr>
          <p:cNvPr id="5" name="图片 4" descr="2.jpg"/>
          <p:cNvPicPr>
            <a:picLocks noChangeAspect="1"/>
          </p:cNvPicPr>
          <p:nvPr/>
        </p:nvPicPr>
        <p:blipFill>
          <a:blip r:embed="rId2" cstate="print"/>
          <a:stretch>
            <a:fillRect/>
          </a:stretch>
        </p:blipFill>
        <p:spPr>
          <a:xfrm>
            <a:off x="449316" y="4554566"/>
            <a:ext cx="2436669" cy="1766455"/>
          </a:xfrm>
          <a:prstGeom prst="rect">
            <a:avLst/>
          </a:prstGeom>
        </p:spPr>
      </p:pic>
      <p:pic>
        <p:nvPicPr>
          <p:cNvPr id="6" name="图片 5" descr="6.jpg"/>
          <p:cNvPicPr>
            <a:picLocks noChangeAspect="1"/>
          </p:cNvPicPr>
          <p:nvPr/>
        </p:nvPicPr>
        <p:blipFill>
          <a:blip r:embed="rId3" cstate="print"/>
          <a:stretch>
            <a:fillRect/>
          </a:stretch>
        </p:blipFill>
        <p:spPr>
          <a:xfrm>
            <a:off x="141055" y="1490403"/>
            <a:ext cx="904009" cy="904009"/>
          </a:xfrm>
          <a:prstGeom prst="rect">
            <a:avLst/>
          </a:prstGeom>
        </p:spPr>
      </p:pic>
      <p:sp>
        <p:nvSpPr>
          <p:cNvPr id="7" name="矩形 6"/>
          <p:cNvSpPr/>
          <p:nvPr/>
        </p:nvSpPr>
        <p:spPr>
          <a:xfrm>
            <a:off x="899592" y="1484784"/>
            <a:ext cx="3816424" cy="1200329"/>
          </a:xfrm>
          <a:prstGeom prst="rect">
            <a:avLst/>
          </a:prstGeom>
        </p:spPr>
        <p:txBody>
          <a:bodyPr wrap="square">
            <a:spAutoFit/>
          </a:bodyPr>
          <a:lstStyle/>
          <a:p>
            <a:r>
              <a:rPr lang="zh-CN" altLang="en-US" b="1" dirty="0">
                <a:solidFill>
                  <a:srgbClr val="FF0000"/>
                </a:solidFill>
              </a:rPr>
              <a:t>社会主义核心价值观</a:t>
            </a:r>
          </a:p>
          <a:p>
            <a:r>
              <a:rPr lang="zh-CN" altLang="en-US" b="1" dirty="0"/>
              <a:t>富强	民主	文明	和谐</a:t>
            </a:r>
          </a:p>
          <a:p>
            <a:r>
              <a:rPr lang="zh-CN" altLang="en-US" b="1" dirty="0"/>
              <a:t>自由	平等	公正	法治</a:t>
            </a:r>
          </a:p>
          <a:p>
            <a:r>
              <a:rPr lang="zh-CN" altLang="en-US" b="1" dirty="0"/>
              <a:t>爱国	敬业	诚信	友善</a:t>
            </a:r>
          </a:p>
        </p:txBody>
      </p:sp>
      <p:pic>
        <p:nvPicPr>
          <p:cNvPr id="8" name="图片 7" descr="10.jpg"/>
          <p:cNvPicPr>
            <a:picLocks noChangeAspect="1"/>
          </p:cNvPicPr>
          <p:nvPr/>
        </p:nvPicPr>
        <p:blipFill>
          <a:blip r:embed="rId4" cstate="print"/>
          <a:stretch>
            <a:fillRect/>
          </a:stretch>
        </p:blipFill>
        <p:spPr>
          <a:xfrm>
            <a:off x="6167783" y="4488320"/>
            <a:ext cx="2880012" cy="1895048"/>
          </a:xfrm>
          <a:prstGeom prst="rect">
            <a:avLst/>
          </a:prstGeom>
        </p:spPr>
      </p:pic>
      <p:pic>
        <p:nvPicPr>
          <p:cNvPr id="9" name="图片 8" descr="13.jpg"/>
          <p:cNvPicPr>
            <a:picLocks noChangeAspect="1"/>
          </p:cNvPicPr>
          <p:nvPr/>
        </p:nvPicPr>
        <p:blipFill>
          <a:blip r:embed="rId5" cstate="print"/>
          <a:stretch>
            <a:fillRect/>
          </a:stretch>
        </p:blipFill>
        <p:spPr>
          <a:xfrm>
            <a:off x="3008945" y="4502613"/>
            <a:ext cx="3034146" cy="1859972"/>
          </a:xfrm>
          <a:prstGeom prst="rect">
            <a:avLst/>
          </a:prstGeom>
        </p:spPr>
      </p:pic>
      <p:pic>
        <p:nvPicPr>
          <p:cNvPr id="10" name="Picture 7"/>
          <p:cNvPicPr>
            <a:picLocks noChangeAspect="1" noChangeArrowheads="1"/>
          </p:cNvPicPr>
          <p:nvPr/>
        </p:nvPicPr>
        <p:blipFill>
          <a:blip r:embed="rId6" cstate="print"/>
          <a:srcRect/>
          <a:stretch>
            <a:fillRect/>
          </a:stretch>
        </p:blipFill>
        <p:spPr bwMode="auto">
          <a:xfrm>
            <a:off x="3590837" y="1387078"/>
            <a:ext cx="5309754" cy="1656403"/>
          </a:xfrm>
          <a:prstGeom prst="rect">
            <a:avLst/>
          </a:prstGeom>
          <a:noFill/>
          <a:ln w="9525">
            <a:noFill/>
            <a:miter lim="800000"/>
            <a:headEnd/>
            <a:tailEnd/>
          </a:ln>
        </p:spPr>
      </p:pic>
      <p:pic>
        <p:nvPicPr>
          <p:cNvPr id="11" name="Picture 8"/>
          <p:cNvPicPr>
            <a:picLocks noChangeAspect="1" noChangeArrowheads="1"/>
          </p:cNvPicPr>
          <p:nvPr/>
        </p:nvPicPr>
        <p:blipFill>
          <a:blip r:embed="rId7" cstate="print"/>
          <a:srcRect/>
          <a:stretch>
            <a:fillRect/>
          </a:stretch>
        </p:blipFill>
        <p:spPr bwMode="auto">
          <a:xfrm>
            <a:off x="3331065" y="3178639"/>
            <a:ext cx="3535940" cy="1203973"/>
          </a:xfrm>
          <a:prstGeom prst="rect">
            <a:avLst/>
          </a:prstGeom>
          <a:noFill/>
          <a:ln w="9525">
            <a:noFill/>
            <a:miter lim="800000"/>
            <a:headEnd/>
            <a:tailEnd/>
          </a:ln>
        </p:spPr>
      </p:pic>
      <p:pic>
        <p:nvPicPr>
          <p:cNvPr id="12" name="Picture 9"/>
          <p:cNvPicPr>
            <a:picLocks noChangeAspect="1" noChangeArrowheads="1"/>
          </p:cNvPicPr>
          <p:nvPr/>
        </p:nvPicPr>
        <p:blipFill>
          <a:blip r:embed="rId8" cstate="print"/>
          <a:srcRect/>
          <a:stretch>
            <a:fillRect/>
          </a:stretch>
        </p:blipFill>
        <p:spPr bwMode="auto">
          <a:xfrm>
            <a:off x="6888653" y="3170842"/>
            <a:ext cx="1471611" cy="1210687"/>
          </a:xfrm>
          <a:prstGeom prst="rect">
            <a:avLst/>
          </a:prstGeom>
          <a:noFill/>
          <a:ln w="9525">
            <a:noFill/>
            <a:miter lim="800000"/>
            <a:headEnd/>
            <a:tailEnd/>
          </a:ln>
        </p:spPr>
      </p:pic>
      <p:grpSp>
        <p:nvGrpSpPr>
          <p:cNvPr id="13" name="组合 12"/>
          <p:cNvGrpSpPr/>
          <p:nvPr/>
        </p:nvGrpSpPr>
        <p:grpSpPr>
          <a:xfrm>
            <a:off x="439274" y="2793396"/>
            <a:ext cx="2792989" cy="1302931"/>
            <a:chOff x="298219" y="2779656"/>
            <a:chExt cx="2792989" cy="1302931"/>
          </a:xfrm>
        </p:grpSpPr>
        <p:pic>
          <p:nvPicPr>
            <p:cNvPr id="14" name="Picture 15"/>
            <p:cNvPicPr>
              <a:picLocks noChangeAspect="1" noChangeArrowheads="1"/>
            </p:cNvPicPr>
            <p:nvPr/>
          </p:nvPicPr>
          <p:blipFill>
            <a:blip r:embed="rId9" cstate="print"/>
            <a:srcRect/>
            <a:stretch>
              <a:fillRect/>
            </a:stretch>
          </p:blipFill>
          <p:spPr bwMode="auto">
            <a:xfrm>
              <a:off x="300383" y="3663487"/>
              <a:ext cx="2790825" cy="419100"/>
            </a:xfrm>
            <a:prstGeom prst="rect">
              <a:avLst/>
            </a:prstGeom>
            <a:noFill/>
            <a:ln w="9525">
              <a:noFill/>
              <a:miter lim="800000"/>
              <a:headEnd/>
              <a:tailEnd/>
            </a:ln>
          </p:spPr>
        </p:pic>
        <p:pic>
          <p:nvPicPr>
            <p:cNvPr id="15" name="Picture 16"/>
            <p:cNvPicPr>
              <a:picLocks noChangeAspect="1" noChangeArrowheads="1"/>
            </p:cNvPicPr>
            <p:nvPr/>
          </p:nvPicPr>
          <p:blipFill>
            <a:blip r:embed="rId10" cstate="print"/>
            <a:srcRect/>
            <a:stretch>
              <a:fillRect/>
            </a:stretch>
          </p:blipFill>
          <p:spPr bwMode="auto">
            <a:xfrm>
              <a:off x="299778" y="2975610"/>
              <a:ext cx="1266825" cy="266700"/>
            </a:xfrm>
            <a:prstGeom prst="rect">
              <a:avLst/>
            </a:prstGeom>
            <a:noFill/>
            <a:ln w="9525">
              <a:noFill/>
              <a:miter lim="800000"/>
              <a:headEnd/>
              <a:tailEnd/>
            </a:ln>
          </p:spPr>
        </p:pic>
        <p:pic>
          <p:nvPicPr>
            <p:cNvPr id="16" name="Picture 17"/>
            <p:cNvPicPr>
              <a:picLocks noChangeAspect="1" noChangeArrowheads="1"/>
            </p:cNvPicPr>
            <p:nvPr/>
          </p:nvPicPr>
          <p:blipFill>
            <a:blip r:embed="rId11" cstate="print"/>
            <a:srcRect/>
            <a:stretch>
              <a:fillRect/>
            </a:stretch>
          </p:blipFill>
          <p:spPr bwMode="auto">
            <a:xfrm>
              <a:off x="298219" y="2779656"/>
              <a:ext cx="800100" cy="200025"/>
            </a:xfrm>
            <a:prstGeom prst="rect">
              <a:avLst/>
            </a:prstGeom>
            <a:noFill/>
            <a:ln w="9525">
              <a:noFill/>
              <a:miter lim="800000"/>
              <a:headEnd/>
              <a:tailEnd/>
            </a:ln>
          </p:spPr>
        </p:pic>
        <p:pic>
          <p:nvPicPr>
            <p:cNvPr id="17" name="Picture 2"/>
            <p:cNvPicPr>
              <a:picLocks noChangeAspect="1" noChangeArrowheads="1"/>
            </p:cNvPicPr>
            <p:nvPr/>
          </p:nvPicPr>
          <p:blipFill>
            <a:blip r:embed="rId12" cstate="print"/>
            <a:srcRect/>
            <a:stretch>
              <a:fillRect/>
            </a:stretch>
          </p:blipFill>
          <p:spPr bwMode="auto">
            <a:xfrm>
              <a:off x="300037" y="3247072"/>
              <a:ext cx="1866900" cy="457200"/>
            </a:xfrm>
            <a:prstGeom prst="rect">
              <a:avLst/>
            </a:prstGeom>
            <a:noFill/>
            <a:ln w="9525">
              <a:noFill/>
              <a:miter lim="800000"/>
              <a:headEnd/>
              <a:tailEnd/>
            </a:ln>
          </p:spPr>
        </p:pic>
      </p:grpSp>
      <p:sp>
        <p:nvSpPr>
          <p:cNvPr id="18" name="矩形 17"/>
          <p:cNvSpPr/>
          <p:nvPr/>
        </p:nvSpPr>
        <p:spPr>
          <a:xfrm>
            <a:off x="468685" y="985812"/>
            <a:ext cx="2638864" cy="461665"/>
          </a:xfrm>
          <a:prstGeom prst="rect">
            <a:avLst/>
          </a:prstGeom>
        </p:spPr>
        <p:txBody>
          <a:bodyPr wrap="none">
            <a:spAutoFit/>
          </a:bodyPr>
          <a:lstStyle/>
          <a:p>
            <a:pPr marL="285750" indent="-285750">
              <a:buClr>
                <a:srgbClr val="FF0000"/>
              </a:buClr>
              <a:buFont typeface="Wingdings" panose="05000000000000000000" pitchFamily="2" charset="2"/>
              <a:buChar char="Ø"/>
            </a:pPr>
            <a:r>
              <a:rPr lang="zh-CN" altLang="en-US" sz="2400" b="1" dirty="0">
                <a:ea typeface="仿宋" panose="02010609060101010101" pitchFamily="49" charset="-122"/>
              </a:rPr>
              <a:t>认识文件的类型</a:t>
            </a:r>
            <a:endParaRPr lang="zh-CN" altLang="en-US" sz="2400" dirty="0">
              <a:ea typeface="仿宋" panose="02010609060101010101" pitchFamily="49" charset="-122"/>
            </a:endParaRPr>
          </a:p>
        </p:txBody>
      </p:sp>
      <p:grpSp>
        <p:nvGrpSpPr>
          <p:cNvPr id="19" name="组合 18"/>
          <p:cNvGrpSpPr/>
          <p:nvPr/>
        </p:nvGrpSpPr>
        <p:grpSpPr>
          <a:xfrm>
            <a:off x="251520" y="116632"/>
            <a:ext cx="4231148" cy="684042"/>
            <a:chOff x="670633" y="1326432"/>
            <a:chExt cx="4231148" cy="684042"/>
          </a:xfrm>
        </p:grpSpPr>
        <p:sp>
          <p:nvSpPr>
            <p:cNvPr id="20"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21" name="组合 20"/>
            <p:cNvGrpSpPr/>
            <p:nvPr/>
          </p:nvGrpSpPr>
          <p:grpSpPr>
            <a:xfrm>
              <a:off x="958665" y="1327471"/>
              <a:ext cx="842977" cy="683003"/>
              <a:chOff x="958665" y="1327471"/>
              <a:chExt cx="842977" cy="683003"/>
            </a:xfrm>
          </p:grpSpPr>
          <p:sp>
            <p:nvSpPr>
              <p:cNvPr id="22"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23" name="图片 22" descr="1.jpg"/>
              <p:cNvPicPr>
                <a:picLocks noChangeAspect="1"/>
              </p:cNvPicPr>
              <p:nvPr/>
            </p:nvPicPr>
            <p:blipFill>
              <a:blip r:embed="rId13"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2636303097"/>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30</a:t>
            </a:fld>
            <a:endParaRPr lang="zh-CN" altLang="en-US" dirty="0"/>
          </a:p>
        </p:txBody>
      </p:sp>
      <p:sp>
        <p:nvSpPr>
          <p:cNvPr id="5" name="矩形 1"/>
          <p:cNvSpPr>
            <a:spLocks noChangeArrowheads="1"/>
          </p:cNvSpPr>
          <p:nvPr/>
        </p:nvSpPr>
        <p:spPr bwMode="auto">
          <a:xfrm>
            <a:off x="550719" y="1668463"/>
            <a:ext cx="6286500" cy="461665"/>
          </a:xfrm>
          <a:prstGeom prst="rect">
            <a:avLst/>
          </a:prstGeom>
          <a:noFill/>
          <a:ln w="9525">
            <a:noFill/>
            <a:miter lim="800000"/>
            <a:headEnd/>
            <a:tailEnd/>
          </a:ln>
        </p:spPr>
        <p:txBody>
          <a:bodyPr wrap="square">
            <a:spAutoFit/>
          </a:bodyPr>
          <a:lstStyle/>
          <a:p>
            <a:pPr>
              <a:buClr>
                <a:srgbClr val="FF0000"/>
              </a:buClr>
              <a:buFont typeface="Wingdings" pitchFamily="2" charset="2"/>
              <a:buChar char="n"/>
            </a:pPr>
            <a:r>
              <a:rPr lang="zh-CN" altLang="zh-CN" sz="2400" dirty="0">
                <a:latin typeface="微软雅黑" pitchFamily="34" charset="-122"/>
                <a:ea typeface="微软雅黑" pitchFamily="34" charset="-122"/>
                <a:cs typeface="Times New Roman" pitchFamily="18" charset="0"/>
              </a:rPr>
              <a:t>二维数据采用</a:t>
            </a:r>
            <a:r>
              <a:rPr lang="en-US" altLang="zh-CN" sz="2400" dirty="0">
                <a:latin typeface="微软雅黑" pitchFamily="34" charset="-122"/>
                <a:ea typeface="微软雅黑" pitchFamily="34" charset="-122"/>
              </a:rPr>
              <a:t>CSV</a:t>
            </a:r>
            <a:r>
              <a:rPr lang="zh-CN" altLang="zh-CN" sz="2400" dirty="0">
                <a:latin typeface="微软雅黑" pitchFamily="34" charset="-122"/>
                <a:ea typeface="微软雅黑" pitchFamily="34" charset="-122"/>
              </a:rPr>
              <a:t>存储后的内容如下：</a:t>
            </a:r>
            <a:r>
              <a:rPr lang="zh-CN" altLang="zh-CN" sz="2400" dirty="0"/>
              <a:t> </a:t>
            </a:r>
            <a:endParaRPr lang="zh-CN" altLang="en-US" sz="2400" dirty="0"/>
          </a:p>
        </p:txBody>
      </p:sp>
      <p:graphicFrame>
        <p:nvGraphicFramePr>
          <p:cNvPr id="6" name="表格 5">
            <a:extLst>
              <a:ext uri="{FF2B5EF4-FFF2-40B4-BE49-F238E27FC236}">
                <a16:creationId xmlns:a16="http://schemas.microsoft.com/office/drawing/2014/main" id="{398C332C-BAC1-4DE8-B6DB-D9B25D84B1CA}"/>
              </a:ext>
            </a:extLst>
          </p:cNvPr>
          <p:cNvGraphicFramePr>
            <a:graphicFrameLocks noGrp="1"/>
          </p:cNvGraphicFramePr>
          <p:nvPr>
            <p:extLst>
              <p:ext uri="{D42A27DB-BD31-4B8C-83A1-F6EECF244321}">
                <p14:modId xmlns:p14="http://schemas.microsoft.com/office/powerpoint/2010/main" val="25338337"/>
              </p:ext>
            </p:extLst>
          </p:nvPr>
        </p:nvGraphicFramePr>
        <p:xfrm>
          <a:off x="1476375" y="2319338"/>
          <a:ext cx="5341938" cy="2808287"/>
        </p:xfrm>
        <a:graphic>
          <a:graphicData uri="http://schemas.openxmlformats.org/drawingml/2006/table">
            <a:tbl>
              <a:tblPr/>
              <a:tblGrid>
                <a:gridCol w="5341938">
                  <a:extLst>
                    <a:ext uri="{9D8B030D-6E8A-4147-A177-3AD203B41FA5}">
                      <a16:colId xmlns:a16="http://schemas.microsoft.com/office/drawing/2014/main" val="3222210582"/>
                    </a:ext>
                  </a:extLst>
                </a:gridCol>
              </a:tblGrid>
              <a:tr h="280828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环比</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同比</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定基</a:t>
                      </a: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,100.6,100.1,149</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北京</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,100.2,100.2,135.6</a:t>
                      </a: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上海</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,99.9,99.8,144.7</a:t>
                      </a: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深圳</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,100.5,99.3,145.9</a:t>
                      </a: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南京</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,99.9,98.1,144.4</a:t>
                      </a: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11512810"/>
                  </a:ext>
                </a:extLst>
              </a:tr>
            </a:tbl>
          </a:graphicData>
        </a:graphic>
      </p:graphicFrame>
      <p:sp>
        <p:nvSpPr>
          <p:cNvPr id="7" name="矩形 3"/>
          <p:cNvSpPr>
            <a:spLocks noChangeArrowheads="1"/>
          </p:cNvSpPr>
          <p:nvPr/>
        </p:nvSpPr>
        <p:spPr bwMode="auto">
          <a:xfrm>
            <a:off x="344344" y="5495781"/>
            <a:ext cx="8642350" cy="923925"/>
          </a:xfrm>
          <a:prstGeom prst="rect">
            <a:avLst/>
          </a:prstGeom>
          <a:noFill/>
          <a:ln w="9525">
            <a:noFill/>
            <a:miter lim="800000"/>
            <a:headEnd/>
            <a:tailEnd/>
          </a:ln>
        </p:spPr>
        <p:txBody>
          <a:bodyPr>
            <a:spAutoFit/>
          </a:bodyPr>
          <a:lstStyle/>
          <a:p>
            <a:pPr indent="266700" algn="just">
              <a:lnSpc>
                <a:spcPct val="150000"/>
              </a:lnSpc>
            </a:pPr>
            <a:r>
              <a:rPr lang="en-US" altLang="zh-CN" dirty="0">
                <a:latin typeface="微软雅黑" pitchFamily="34" charset="-122"/>
                <a:ea typeface="微软雅黑" pitchFamily="34" charset="-122"/>
                <a:cs typeface="Times New Roman" pitchFamily="18" charset="0"/>
              </a:rPr>
              <a:t>CSV</a:t>
            </a:r>
            <a:r>
              <a:rPr lang="zh-CN" altLang="zh-CN" dirty="0">
                <a:latin typeface="微软雅黑" pitchFamily="34" charset="-122"/>
                <a:ea typeface="微软雅黑" pitchFamily="34" charset="-122"/>
                <a:cs typeface="Times New Roman" pitchFamily="18" charset="0"/>
              </a:rPr>
              <a:t>格式存储的文件一般采用</a:t>
            </a:r>
            <a:r>
              <a:rPr lang="en-US" altLang="zh-CN" dirty="0">
                <a:latin typeface="微软雅黑" pitchFamily="34" charset="-122"/>
                <a:ea typeface="微软雅黑" pitchFamily="34" charset="-122"/>
                <a:cs typeface="Times New Roman" pitchFamily="18" charset="0"/>
              </a:rPr>
              <a:t>.</a:t>
            </a:r>
            <a:r>
              <a:rPr lang="en-US" altLang="zh-CN" dirty="0" err="1">
                <a:latin typeface="微软雅黑" pitchFamily="34" charset="-122"/>
                <a:ea typeface="微软雅黑" pitchFamily="34" charset="-122"/>
                <a:cs typeface="Times New Roman" pitchFamily="18" charset="0"/>
              </a:rPr>
              <a:t>csv</a:t>
            </a:r>
            <a:r>
              <a:rPr lang="zh-CN" altLang="zh-CN" dirty="0">
                <a:latin typeface="微软雅黑" pitchFamily="34" charset="-122"/>
                <a:ea typeface="微软雅黑" pitchFamily="34" charset="-122"/>
                <a:cs typeface="Times New Roman" pitchFamily="18" charset="0"/>
              </a:rPr>
              <a:t>为扩展名，可以通过</a:t>
            </a:r>
            <a:r>
              <a:rPr lang="en-US" altLang="zh-CN" dirty="0">
                <a:latin typeface="微软雅黑" pitchFamily="34" charset="-122"/>
                <a:ea typeface="微软雅黑" pitchFamily="34" charset="-122"/>
                <a:cs typeface="Times New Roman" pitchFamily="18" charset="0"/>
              </a:rPr>
              <a:t>Windows</a:t>
            </a:r>
            <a:r>
              <a:rPr lang="zh-CN" altLang="zh-CN" dirty="0">
                <a:latin typeface="微软雅黑" pitchFamily="34" charset="-122"/>
                <a:ea typeface="微软雅黑" pitchFamily="34" charset="-122"/>
                <a:cs typeface="Times New Roman" pitchFamily="18" charset="0"/>
              </a:rPr>
              <a:t>平台上的记事本或微软</a:t>
            </a:r>
            <a:r>
              <a:rPr lang="en-US" altLang="zh-CN" dirty="0">
                <a:latin typeface="微软雅黑" pitchFamily="34" charset="-122"/>
                <a:ea typeface="微软雅黑" pitchFamily="34" charset="-122"/>
                <a:cs typeface="Times New Roman" pitchFamily="18" charset="0"/>
              </a:rPr>
              <a:t>Office Excel</a:t>
            </a:r>
            <a:r>
              <a:rPr lang="zh-CN" altLang="zh-CN" dirty="0">
                <a:latin typeface="微软雅黑" pitchFamily="34" charset="-122"/>
                <a:ea typeface="微软雅黑" pitchFamily="34" charset="-122"/>
                <a:cs typeface="Times New Roman" pitchFamily="18" charset="0"/>
              </a:rPr>
              <a:t>工具打开，也可以在其他操作系统平台上用文本编辑工具打开。</a:t>
            </a:r>
            <a:endParaRPr lang="zh-CN" altLang="zh-CN" sz="1400" dirty="0">
              <a:latin typeface="微软雅黑" pitchFamily="34" charset="-122"/>
              <a:ea typeface="微软雅黑" pitchFamily="34" charset="-122"/>
              <a:cs typeface="Times New Roman" pitchFamily="18" charset="0"/>
            </a:endParaRPr>
          </a:p>
        </p:txBody>
      </p:sp>
      <p:sp>
        <p:nvSpPr>
          <p:cNvPr id="8"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FF0000"/>
              </a:buClr>
              <a:buFont typeface="Wingdings" pitchFamily="2" charset="2"/>
              <a:buChar char="u"/>
              <a:defRPr/>
            </a:pPr>
            <a:r>
              <a:rPr lang="zh-CN" altLang="en-US" sz="3500" b="1" dirty="0">
                <a:latin typeface="Times New Roman" pitchFamily="18" charset="0"/>
              </a:rPr>
              <a:t>一二维数据的存储格式</a:t>
            </a: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571640455"/>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7"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31</a:t>
            </a:fld>
            <a:endParaRPr lang="zh-CN" altLang="en-US" dirty="0"/>
          </a:p>
        </p:txBody>
      </p:sp>
      <p:sp>
        <p:nvSpPr>
          <p:cNvPr id="5" name="矩形 1"/>
          <p:cNvSpPr>
            <a:spLocks noChangeArrowheads="1"/>
          </p:cNvSpPr>
          <p:nvPr/>
        </p:nvSpPr>
        <p:spPr bwMode="auto">
          <a:xfrm>
            <a:off x="499486" y="1530062"/>
            <a:ext cx="8135937" cy="1435136"/>
          </a:xfrm>
          <a:prstGeom prst="rect">
            <a:avLst/>
          </a:prstGeom>
          <a:noFill/>
          <a:ln w="9525">
            <a:noFill/>
            <a:miter lim="800000"/>
            <a:headEnd/>
            <a:tailEnd/>
          </a:ln>
        </p:spPr>
        <p:txBody>
          <a:bodyPr>
            <a:spAutoFit/>
          </a:bodyPr>
          <a:lstStyle/>
          <a:p>
            <a:pPr indent="304800" algn="just">
              <a:lnSpc>
                <a:spcPct val="125000"/>
              </a:lnSpc>
              <a:buClr>
                <a:srgbClr val="FF0000"/>
              </a:buClr>
              <a:buFont typeface="Wingdings" pitchFamily="2" charset="2"/>
              <a:buChar char="n"/>
            </a:pPr>
            <a:r>
              <a:rPr lang="en-US" altLang="zh-CN" sz="2400" dirty="0">
                <a:latin typeface="微软雅黑" pitchFamily="34" charset="-122"/>
                <a:ea typeface="微软雅黑" pitchFamily="34" charset="-122"/>
                <a:cs typeface="Times New Roman" pitchFamily="18" charset="0"/>
              </a:rPr>
              <a:t>CSV</a:t>
            </a:r>
            <a:r>
              <a:rPr lang="zh-CN" altLang="zh-CN" sz="2400" dirty="0">
                <a:latin typeface="微软雅黑" pitchFamily="34" charset="-122"/>
                <a:ea typeface="微软雅黑" pitchFamily="34" charset="-122"/>
                <a:cs typeface="Times New Roman" pitchFamily="18" charset="0"/>
              </a:rPr>
              <a:t>文件的每一行是一维数据，可以使用</a:t>
            </a:r>
            <a:r>
              <a:rPr lang="en-US" altLang="zh-CN" sz="2400" dirty="0">
                <a:latin typeface="微软雅黑" pitchFamily="34" charset="-122"/>
                <a:ea typeface="微软雅黑" pitchFamily="34" charset="-122"/>
                <a:cs typeface="Times New Roman" pitchFamily="18" charset="0"/>
              </a:rPr>
              <a:t>Python</a:t>
            </a:r>
            <a:r>
              <a:rPr lang="zh-CN" altLang="zh-CN" sz="2400" dirty="0">
                <a:latin typeface="微软雅黑" pitchFamily="34" charset="-122"/>
                <a:ea typeface="微软雅黑" pitchFamily="34" charset="-122"/>
                <a:cs typeface="Times New Roman" pitchFamily="18" charset="0"/>
              </a:rPr>
              <a:t>中的列</a:t>
            </a:r>
            <a:endParaRPr lang="en-US" altLang="zh-CN" sz="2400" dirty="0">
              <a:latin typeface="微软雅黑" pitchFamily="34" charset="-122"/>
              <a:ea typeface="微软雅黑" pitchFamily="34" charset="-122"/>
              <a:cs typeface="Times New Roman" pitchFamily="18" charset="0"/>
            </a:endParaRPr>
          </a:p>
          <a:p>
            <a:pPr indent="304800" algn="just">
              <a:lnSpc>
                <a:spcPct val="125000"/>
              </a:lnSpc>
              <a:buClr>
                <a:srgbClr val="FF0000"/>
              </a:buClr>
            </a:pPr>
            <a:r>
              <a:rPr lang="zh-CN" altLang="zh-CN" sz="2400" dirty="0">
                <a:latin typeface="微软雅黑" pitchFamily="34" charset="-122"/>
                <a:ea typeface="微软雅黑" pitchFamily="34" charset="-122"/>
                <a:cs typeface="Times New Roman" pitchFamily="18" charset="0"/>
              </a:rPr>
              <a:t>表类型表示，整个</a:t>
            </a:r>
            <a:r>
              <a:rPr lang="en-US" altLang="zh-CN" sz="2400" dirty="0">
                <a:latin typeface="微软雅黑" pitchFamily="34" charset="-122"/>
                <a:ea typeface="微软雅黑" pitchFamily="34" charset="-122"/>
                <a:cs typeface="Times New Roman" pitchFamily="18" charset="0"/>
              </a:rPr>
              <a:t>CSV</a:t>
            </a:r>
            <a:r>
              <a:rPr lang="zh-CN" altLang="zh-CN" sz="2400" dirty="0">
                <a:latin typeface="微软雅黑" pitchFamily="34" charset="-122"/>
                <a:ea typeface="微软雅黑" pitchFamily="34" charset="-122"/>
                <a:cs typeface="Times New Roman" pitchFamily="18" charset="0"/>
              </a:rPr>
              <a:t>文件是一个二维数据，由表示每一</a:t>
            </a:r>
            <a:endParaRPr lang="en-US" altLang="zh-CN" sz="2400" dirty="0">
              <a:latin typeface="微软雅黑" pitchFamily="34" charset="-122"/>
              <a:ea typeface="微软雅黑" pitchFamily="34" charset="-122"/>
              <a:cs typeface="Times New Roman" pitchFamily="18" charset="0"/>
            </a:endParaRPr>
          </a:p>
          <a:p>
            <a:pPr indent="304800" algn="just">
              <a:lnSpc>
                <a:spcPct val="125000"/>
              </a:lnSpc>
              <a:buClr>
                <a:srgbClr val="FF0000"/>
              </a:buClr>
            </a:pPr>
            <a:r>
              <a:rPr lang="zh-CN" altLang="zh-CN" sz="2400" dirty="0">
                <a:latin typeface="微软雅黑" pitchFamily="34" charset="-122"/>
                <a:ea typeface="微软雅黑" pitchFamily="34" charset="-122"/>
                <a:cs typeface="Times New Roman" pitchFamily="18" charset="0"/>
              </a:rPr>
              <a:t>行的列表类型作为元素，组成一个二维列表。</a:t>
            </a:r>
            <a:endParaRPr lang="zh-CN" altLang="zh-CN" dirty="0">
              <a:latin typeface="微软雅黑" pitchFamily="34" charset="-122"/>
              <a:ea typeface="微软雅黑" pitchFamily="34" charset="-122"/>
              <a:cs typeface="Times New Roman" pitchFamily="18" charset="0"/>
            </a:endParaRPr>
          </a:p>
        </p:txBody>
      </p:sp>
      <p:graphicFrame>
        <p:nvGraphicFramePr>
          <p:cNvPr id="6" name="表格 5">
            <a:extLst>
              <a:ext uri="{FF2B5EF4-FFF2-40B4-BE49-F238E27FC236}">
                <a16:creationId xmlns:a16="http://schemas.microsoft.com/office/drawing/2014/main" id="{B8FE6048-5240-4C6D-A192-7C966FEB27BE}"/>
              </a:ext>
            </a:extLst>
          </p:cNvPr>
          <p:cNvGraphicFramePr>
            <a:graphicFrameLocks noGrp="1"/>
          </p:cNvGraphicFramePr>
          <p:nvPr>
            <p:extLst>
              <p:ext uri="{D42A27DB-BD31-4B8C-83A1-F6EECF244321}">
                <p14:modId xmlns:p14="http://schemas.microsoft.com/office/powerpoint/2010/main" val="1655453064"/>
              </p:ext>
            </p:extLst>
          </p:nvPr>
        </p:nvGraphicFramePr>
        <p:xfrm>
          <a:off x="1796184" y="3113949"/>
          <a:ext cx="5343525" cy="3247835"/>
        </p:xfrm>
        <a:graphic>
          <a:graphicData uri="http://schemas.openxmlformats.org/drawingml/2006/table">
            <a:tbl>
              <a:tblPr/>
              <a:tblGrid>
                <a:gridCol w="5343525">
                  <a:extLst>
                    <a:ext uri="{9D8B030D-6E8A-4147-A177-3AD203B41FA5}">
                      <a16:colId xmlns:a16="http://schemas.microsoft.com/office/drawing/2014/main" val="156955708"/>
                    </a:ext>
                  </a:extLst>
                </a:gridCol>
              </a:tblGrid>
              <a:tr h="2560637">
                <a:tc>
                  <a:txBody>
                    <a:bodyPr/>
                    <a:lstStyle>
                      <a:lvl1pPr indent="2667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环比</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同比</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定基</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'100.6', '100.1', '149\n’],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北京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'100.2','100.2','135.6\n'],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上海</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'99.9', '99.8', '144.7\n'],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深圳</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‘100.5’, ‘99.3’, ‘145.9\n’],</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南京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'99.9', '98.1', '144.4\n'],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43107102"/>
                  </a:ext>
                </a:extLst>
              </a:tr>
            </a:tbl>
          </a:graphicData>
        </a:graphic>
      </p:graphicFrame>
      <p:sp>
        <p:nvSpPr>
          <p:cNvPr id="7"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3500" b="1" dirty="0">
                <a:latin typeface="Times New Roman" pitchFamily="18" charset="0"/>
              </a:rPr>
              <a:t>一二维数据的表示和读写</a:t>
            </a:r>
          </a:p>
        </p:txBody>
      </p:sp>
      <p:grpSp>
        <p:nvGrpSpPr>
          <p:cNvPr id="8" name="组合 67"/>
          <p:cNvGrpSpPr/>
          <p:nvPr/>
        </p:nvGrpSpPr>
        <p:grpSpPr>
          <a:xfrm>
            <a:off x="539552" y="125404"/>
            <a:ext cx="8161601" cy="674847"/>
            <a:chOff x="936625" y="4202884"/>
            <a:chExt cx="8161601" cy="674847"/>
          </a:xfrm>
        </p:grpSpPr>
        <p:grpSp>
          <p:nvGrpSpPr>
            <p:cNvPr id="9" name="组合 106"/>
            <p:cNvGrpSpPr/>
            <p:nvPr/>
          </p:nvGrpSpPr>
          <p:grpSpPr>
            <a:xfrm>
              <a:off x="936625" y="4202884"/>
              <a:ext cx="8161601" cy="674847"/>
              <a:chOff x="927100" y="4202884"/>
              <a:chExt cx="8161601" cy="674847"/>
            </a:xfrm>
          </p:grpSpPr>
          <p:sp>
            <p:nvSpPr>
              <p:cNvPr id="11"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0" name="图片 9"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787652201"/>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20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32</a:t>
            </a:fld>
            <a:endParaRPr lang="zh-CN" altLang="en-US" dirty="0"/>
          </a:p>
        </p:txBody>
      </p:sp>
      <p:sp>
        <p:nvSpPr>
          <p:cNvPr id="5" name="矩形 1"/>
          <p:cNvSpPr>
            <a:spLocks noChangeArrowheads="1"/>
          </p:cNvSpPr>
          <p:nvPr/>
        </p:nvSpPr>
        <p:spPr bwMode="auto">
          <a:xfrm>
            <a:off x="693738" y="1295402"/>
            <a:ext cx="7993062" cy="495585"/>
          </a:xfrm>
          <a:prstGeom prst="rect">
            <a:avLst/>
          </a:prstGeom>
          <a:noFill/>
          <a:ln w="9525">
            <a:noFill/>
            <a:miter lim="800000"/>
            <a:headEnd/>
            <a:tailEnd/>
          </a:ln>
        </p:spPr>
        <p:txBody>
          <a:bodyPr>
            <a:spAutoFit/>
          </a:bodyPr>
          <a:lstStyle/>
          <a:p>
            <a:pPr indent="266700" algn="just">
              <a:lnSpc>
                <a:spcPct val="150000"/>
              </a:lnSpc>
              <a:buClr>
                <a:srgbClr val="FF0000"/>
              </a:buClr>
              <a:buFont typeface="Wingdings" pitchFamily="2" charset="2"/>
              <a:buChar char="ü"/>
            </a:pPr>
            <a:r>
              <a:rPr lang="zh-CN" altLang="en-US" sz="2000" b="1" dirty="0">
                <a:latin typeface="Times New Roman" panose="02020603050405020304" pitchFamily="18" charset="0"/>
                <a:ea typeface="仿宋" panose="02010609060101010101" pitchFamily="49" charset="-122"/>
                <a:cs typeface="Times New Roman" pitchFamily="18" charset="0"/>
              </a:rPr>
              <a:t>例</a:t>
            </a:r>
            <a:r>
              <a:rPr lang="zh-CN" altLang="zh-CN" sz="2000" b="1" dirty="0">
                <a:latin typeface="Times New Roman" panose="02020603050405020304" pitchFamily="18" charset="0"/>
                <a:ea typeface="仿宋" panose="02010609060101010101" pitchFamily="49" charset="-122"/>
                <a:cs typeface="Times New Roman" pitchFamily="18" charset="0"/>
              </a:rPr>
              <a:t>：导入</a:t>
            </a:r>
            <a:r>
              <a:rPr lang="en-US" altLang="zh-CN" sz="2000" b="1" dirty="0">
                <a:latin typeface="Times New Roman" panose="02020603050405020304" pitchFamily="18" charset="0"/>
                <a:ea typeface="仿宋" panose="02010609060101010101" pitchFamily="49" charset="-122"/>
                <a:cs typeface="Times New Roman" pitchFamily="18" charset="0"/>
              </a:rPr>
              <a:t>CSV</a:t>
            </a:r>
            <a:r>
              <a:rPr lang="zh-CN" altLang="zh-CN" sz="2000" b="1" dirty="0">
                <a:latin typeface="Times New Roman" panose="02020603050405020304" pitchFamily="18" charset="0"/>
                <a:ea typeface="仿宋" panose="02010609060101010101" pitchFamily="49" charset="-122"/>
                <a:cs typeface="Times New Roman" pitchFamily="18" charset="0"/>
              </a:rPr>
              <a:t>格式数据到列表</a:t>
            </a:r>
            <a:r>
              <a:rPr lang="en-US" altLang="zh-CN" sz="2000" b="1" dirty="0">
                <a:latin typeface="Times New Roman" panose="02020603050405020304" pitchFamily="18" charset="0"/>
                <a:ea typeface="仿宋" panose="02010609060101010101" pitchFamily="49" charset="-122"/>
                <a:cs typeface="Times New Roman" pitchFamily="18" charset="0"/>
              </a:rPr>
              <a:t> </a:t>
            </a:r>
            <a:endParaRPr lang="zh-CN" altLang="zh-CN" sz="2000" b="1" dirty="0">
              <a:latin typeface="Times New Roman" panose="02020603050405020304" pitchFamily="18" charset="0"/>
              <a:ea typeface="仿宋" panose="02010609060101010101" pitchFamily="49" charset="-122"/>
              <a:cs typeface="Times New Roman" pitchFamily="18" charset="0"/>
            </a:endParaRPr>
          </a:p>
        </p:txBody>
      </p:sp>
      <p:sp>
        <p:nvSpPr>
          <p:cNvPr id="7"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anose="02020603050405020304" pitchFamily="18" charset="0"/>
                <a:ea typeface="仿宋" panose="02010609060101010101" pitchFamily="49" charset="-122"/>
              </a:rPr>
              <a:t>一二维数据的表示和读写</a:t>
            </a:r>
          </a:p>
        </p:txBody>
      </p:sp>
      <p:sp>
        <p:nvSpPr>
          <p:cNvPr id="9" name="矩形 1"/>
          <p:cNvSpPr>
            <a:spLocks noChangeArrowheads="1"/>
          </p:cNvSpPr>
          <p:nvPr/>
        </p:nvSpPr>
        <p:spPr bwMode="auto">
          <a:xfrm>
            <a:off x="693738" y="3590740"/>
            <a:ext cx="5534169" cy="495585"/>
          </a:xfrm>
          <a:prstGeom prst="rect">
            <a:avLst/>
          </a:prstGeom>
          <a:noFill/>
          <a:ln w="9525">
            <a:noFill/>
            <a:miter lim="800000"/>
            <a:headEnd/>
            <a:tailEnd/>
          </a:ln>
        </p:spPr>
        <p:txBody>
          <a:bodyPr wrap="square">
            <a:spAutoFit/>
          </a:bodyPr>
          <a:lstStyle/>
          <a:p>
            <a:pPr indent="266700" algn="just">
              <a:lnSpc>
                <a:spcPct val="150000"/>
              </a:lnSpc>
              <a:buClr>
                <a:srgbClr val="FF0000"/>
              </a:buClr>
              <a:buFont typeface="Wingdings" pitchFamily="2" charset="2"/>
              <a:buChar char="ü"/>
            </a:pPr>
            <a:r>
              <a:rPr lang="zh-CN" altLang="en-US" sz="2000" b="1" dirty="0">
                <a:latin typeface="Times New Roman" panose="02020603050405020304" pitchFamily="18" charset="0"/>
                <a:ea typeface="仿宋" panose="02010609060101010101" pitchFamily="49" charset="-122"/>
                <a:cs typeface="Times New Roman" pitchFamily="18" charset="0"/>
              </a:rPr>
              <a:t>例</a:t>
            </a:r>
            <a:r>
              <a:rPr lang="en-US" altLang="zh-CN" sz="2000" b="1" dirty="0">
                <a:latin typeface="Times New Roman" panose="02020603050405020304" pitchFamily="18" charset="0"/>
                <a:ea typeface="仿宋" panose="02010609060101010101" pitchFamily="49" charset="-122"/>
                <a:cs typeface="Times New Roman" pitchFamily="18" charset="0"/>
              </a:rPr>
              <a:t>: </a:t>
            </a:r>
            <a:r>
              <a:rPr lang="zh-CN" altLang="zh-CN" sz="2000" b="1" dirty="0">
                <a:latin typeface="Times New Roman" panose="02020603050405020304" pitchFamily="18" charset="0"/>
                <a:ea typeface="仿宋" panose="02010609060101010101" pitchFamily="49" charset="-122"/>
                <a:cs typeface="Times New Roman" pitchFamily="18" charset="0"/>
              </a:rPr>
              <a:t>逐行处理</a:t>
            </a:r>
            <a:r>
              <a:rPr lang="en-US" altLang="zh-CN" sz="2000" b="1" dirty="0">
                <a:latin typeface="Times New Roman" panose="02020603050405020304" pitchFamily="18" charset="0"/>
                <a:ea typeface="仿宋" panose="02010609060101010101" pitchFamily="49" charset="-122"/>
                <a:cs typeface="Times New Roman" pitchFamily="18" charset="0"/>
              </a:rPr>
              <a:t>CSV</a:t>
            </a:r>
            <a:r>
              <a:rPr lang="zh-CN" altLang="zh-CN" sz="2000" b="1" dirty="0">
                <a:latin typeface="Times New Roman" panose="02020603050405020304" pitchFamily="18" charset="0"/>
                <a:ea typeface="仿宋" panose="02010609060101010101" pitchFamily="49" charset="-122"/>
                <a:cs typeface="Times New Roman" pitchFamily="18" charset="0"/>
              </a:rPr>
              <a:t>格式数据。</a:t>
            </a:r>
            <a:endParaRPr lang="zh-CN" altLang="zh-CN" sz="2000" dirty="0">
              <a:latin typeface="Times New Roman" panose="02020603050405020304" pitchFamily="18" charset="0"/>
              <a:ea typeface="仿宋" panose="02010609060101010101" pitchFamily="49" charset="-122"/>
              <a:cs typeface="Times New Roman" pitchFamily="18" charset="0"/>
            </a:endParaRPr>
          </a:p>
        </p:txBody>
      </p:sp>
      <p:graphicFrame>
        <p:nvGraphicFramePr>
          <p:cNvPr id="11" name="表格 10">
            <a:extLst>
              <a:ext uri="{FF2B5EF4-FFF2-40B4-BE49-F238E27FC236}">
                <a16:creationId xmlns:a16="http://schemas.microsoft.com/office/drawing/2014/main" id="{B49404F8-CA2D-4F8D-8542-0262C8F00E55}"/>
              </a:ext>
            </a:extLst>
          </p:cNvPr>
          <p:cNvGraphicFramePr>
            <a:graphicFrameLocks noGrp="1"/>
          </p:cNvGraphicFramePr>
          <p:nvPr>
            <p:extLst>
              <p:ext uri="{D42A27DB-BD31-4B8C-83A1-F6EECF244321}">
                <p14:modId xmlns:p14="http://schemas.microsoft.com/office/powerpoint/2010/main" val="3688218748"/>
              </p:ext>
            </p:extLst>
          </p:nvPr>
        </p:nvGraphicFramePr>
        <p:xfrm>
          <a:off x="4932040" y="4830387"/>
          <a:ext cx="3875231" cy="1566285"/>
        </p:xfrm>
        <a:graphic>
          <a:graphicData uri="http://schemas.openxmlformats.org/drawingml/2006/table">
            <a:tbl>
              <a:tblPr/>
              <a:tblGrid>
                <a:gridCol w="3875231">
                  <a:extLst>
                    <a:ext uri="{9D8B030D-6E8A-4147-A177-3AD203B41FA5}">
                      <a16:colId xmlns:a16="http://schemas.microsoft.com/office/drawing/2014/main" val="1127316473"/>
                    </a:ext>
                  </a:extLst>
                </a:gridCol>
              </a:tblGrid>
              <a:tr h="156628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城市</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环比</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同比</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定基</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合肥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100.6	100.1	149</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北京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100.2	</a:t>
                      </a:r>
                      <a:r>
                        <a:rPr kumimoji="0" lang="en-US" altLang="zh-CN" sz="1400" b="0"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100.2</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135.6</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上海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99.9	99.8	144.7</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深圳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100.5	99.3	145.9</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南京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99.9	98.1	144.4</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1662166465"/>
                  </a:ext>
                </a:extLst>
              </a:tr>
            </a:tbl>
          </a:graphicData>
        </a:graphic>
      </p:graphicFrame>
      <p:sp>
        <p:nvSpPr>
          <p:cNvPr id="12" name="矩形 11"/>
          <p:cNvSpPr/>
          <p:nvPr/>
        </p:nvSpPr>
        <p:spPr>
          <a:xfrm>
            <a:off x="1981200" y="1761379"/>
            <a:ext cx="4572000" cy="1887696"/>
          </a:xfrm>
          <a:prstGeom prst="rect">
            <a:avLst/>
          </a:prstGeom>
        </p:spPr>
        <p:txBody>
          <a:bodyPr>
            <a:spAutoFit/>
          </a:bodyPr>
          <a:lstStyle/>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open("price2018.csv", "r")</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ls = []</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for line in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line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line.replace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("\n","")</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ls.append</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line.split</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print(ls)</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fo.close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3" name="矩形 12"/>
          <p:cNvSpPr/>
          <p:nvPr/>
        </p:nvSpPr>
        <p:spPr>
          <a:xfrm>
            <a:off x="708249" y="4044829"/>
            <a:ext cx="4572000" cy="2657138"/>
          </a:xfrm>
          <a:prstGeom prst="rect">
            <a:avLst/>
          </a:prstGeom>
        </p:spPr>
        <p:txBody>
          <a:bodyPr>
            <a:spAutoFit/>
          </a:bodyPr>
          <a:lstStyle/>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open("price2018.csv", "r")</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ls = []</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for line in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line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line.replace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("\n","")</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ls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line.line.split</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lns</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for s in ls:</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lns</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t".format</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(s)</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print(</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lns</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fo.close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p:txBody>
      </p:sp>
      <p:grpSp>
        <p:nvGrpSpPr>
          <p:cNvPr id="14" name="组合 67"/>
          <p:cNvGrpSpPr/>
          <p:nvPr/>
        </p:nvGrpSpPr>
        <p:grpSpPr>
          <a:xfrm>
            <a:off x="539552" y="125404"/>
            <a:ext cx="8161601" cy="674847"/>
            <a:chOff x="936625" y="4202884"/>
            <a:chExt cx="8161601" cy="674847"/>
          </a:xfrm>
        </p:grpSpPr>
        <p:grpSp>
          <p:nvGrpSpPr>
            <p:cNvPr id="15" name="组合 106"/>
            <p:cNvGrpSpPr/>
            <p:nvPr/>
          </p:nvGrpSpPr>
          <p:grpSpPr>
            <a:xfrm>
              <a:off x="936625" y="4202884"/>
              <a:ext cx="8161601" cy="674847"/>
              <a:chOff x="927100" y="4202884"/>
              <a:chExt cx="8161601" cy="674847"/>
            </a:xfrm>
          </p:grpSpPr>
          <p:sp>
            <p:nvSpPr>
              <p:cNvPr id="17"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8"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6" name="图片 15"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3575654434"/>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33</a:t>
            </a:fld>
            <a:endParaRPr lang="zh-CN" altLang="en-US" dirty="0"/>
          </a:p>
        </p:txBody>
      </p:sp>
      <p:sp>
        <p:nvSpPr>
          <p:cNvPr id="5" name="矩形 2"/>
          <p:cNvSpPr>
            <a:spLocks noChangeArrowheads="1"/>
          </p:cNvSpPr>
          <p:nvPr/>
        </p:nvSpPr>
        <p:spPr bwMode="auto">
          <a:xfrm>
            <a:off x="790575" y="1416188"/>
            <a:ext cx="6048375" cy="583108"/>
          </a:xfrm>
          <a:prstGeom prst="rect">
            <a:avLst/>
          </a:prstGeom>
          <a:noFill/>
          <a:ln w="9525">
            <a:noFill/>
            <a:miter lim="800000"/>
            <a:headEnd/>
            <a:tailEnd/>
          </a:ln>
        </p:spPr>
        <p:txBody>
          <a:bodyPr>
            <a:spAutoFit/>
          </a:bodyPr>
          <a:lstStyle/>
          <a:p>
            <a:pPr indent="266700" algn="just">
              <a:lnSpc>
                <a:spcPct val="150000"/>
              </a:lnSpc>
              <a:buClr>
                <a:srgbClr val="FF0000"/>
              </a:buClr>
              <a:buFont typeface="Wingdings" pitchFamily="2" charset="2"/>
              <a:buChar char="ü"/>
            </a:pPr>
            <a:r>
              <a:rPr lang="zh-CN" altLang="en-US" sz="2400" b="1" dirty="0">
                <a:latin typeface="Times New Roman" pitchFamily="18" charset="0"/>
                <a:ea typeface="仿宋" panose="02010609060101010101" pitchFamily="49" charset="-122"/>
                <a:cs typeface="Times New Roman" pitchFamily="18" charset="0"/>
              </a:rPr>
              <a:t>例：</a:t>
            </a:r>
            <a:r>
              <a:rPr lang="zh-CN" altLang="zh-CN" sz="2400" b="1" dirty="0">
                <a:latin typeface="Times New Roman" pitchFamily="18" charset="0"/>
                <a:ea typeface="仿宋" panose="02010609060101010101" pitchFamily="49" charset="-122"/>
                <a:cs typeface="Times New Roman" pitchFamily="18" charset="0"/>
              </a:rPr>
              <a:t>一维数据写入</a:t>
            </a:r>
            <a:r>
              <a:rPr lang="en-US" altLang="zh-CN" sz="2400" b="1" dirty="0">
                <a:latin typeface="Times New Roman" pitchFamily="18" charset="0"/>
                <a:ea typeface="仿宋" panose="02010609060101010101" pitchFamily="49" charset="-122"/>
                <a:cs typeface="Times New Roman" pitchFamily="18" charset="0"/>
              </a:rPr>
              <a:t>CSV</a:t>
            </a:r>
            <a:r>
              <a:rPr lang="zh-CN" altLang="zh-CN" sz="2400" b="1" dirty="0">
                <a:latin typeface="Times New Roman" pitchFamily="18" charset="0"/>
                <a:ea typeface="仿宋" panose="02010609060101010101" pitchFamily="49" charset="-122"/>
                <a:cs typeface="Times New Roman" pitchFamily="18" charset="0"/>
              </a:rPr>
              <a:t>文件。</a:t>
            </a:r>
            <a:endParaRPr lang="zh-CN" altLang="zh-CN" sz="2400" dirty="0">
              <a:latin typeface="Calibri" pitchFamily="34" charset="0"/>
              <a:ea typeface="仿宋" panose="02010609060101010101" pitchFamily="49" charset="-122"/>
              <a:cs typeface="Times New Roman" pitchFamily="18" charset="0"/>
            </a:endParaRPr>
          </a:p>
        </p:txBody>
      </p:sp>
      <p:graphicFrame>
        <p:nvGraphicFramePr>
          <p:cNvPr id="6" name="表格 5">
            <a:extLst>
              <a:ext uri="{FF2B5EF4-FFF2-40B4-BE49-F238E27FC236}">
                <a16:creationId xmlns:a16="http://schemas.microsoft.com/office/drawing/2014/main" id="{B947250B-6543-41BB-B66A-F26870221DA1}"/>
              </a:ext>
            </a:extLst>
          </p:cNvPr>
          <p:cNvGraphicFramePr>
            <a:graphicFrameLocks noGrp="1"/>
          </p:cNvGraphicFramePr>
          <p:nvPr>
            <p:extLst>
              <p:ext uri="{D42A27DB-BD31-4B8C-83A1-F6EECF244321}">
                <p14:modId xmlns:p14="http://schemas.microsoft.com/office/powerpoint/2010/main" val="4031186317"/>
              </p:ext>
            </p:extLst>
          </p:nvPr>
        </p:nvGraphicFramePr>
        <p:xfrm>
          <a:off x="1385888" y="2209511"/>
          <a:ext cx="5274684" cy="1672112"/>
        </p:xfrm>
        <a:graphic>
          <a:graphicData uri="http://schemas.openxmlformats.org/drawingml/2006/table">
            <a:tbl>
              <a:tblPr/>
              <a:tblGrid>
                <a:gridCol w="421002">
                  <a:extLst>
                    <a:ext uri="{9D8B030D-6E8A-4147-A177-3AD203B41FA5}">
                      <a16:colId xmlns:a16="http://schemas.microsoft.com/office/drawing/2014/main" val="612781971"/>
                    </a:ext>
                  </a:extLst>
                </a:gridCol>
                <a:gridCol w="1113315">
                  <a:extLst>
                    <a:ext uri="{9D8B030D-6E8A-4147-A177-3AD203B41FA5}">
                      <a16:colId xmlns:a16="http://schemas.microsoft.com/office/drawing/2014/main" val="4200554241"/>
                    </a:ext>
                  </a:extLst>
                </a:gridCol>
                <a:gridCol w="2714994">
                  <a:extLst>
                    <a:ext uri="{9D8B030D-6E8A-4147-A177-3AD203B41FA5}">
                      <a16:colId xmlns:a16="http://schemas.microsoft.com/office/drawing/2014/main" val="2646142631"/>
                    </a:ext>
                  </a:extLst>
                </a:gridCol>
                <a:gridCol w="1025373">
                  <a:extLst>
                    <a:ext uri="{9D8B030D-6E8A-4147-A177-3AD203B41FA5}">
                      <a16:colId xmlns:a16="http://schemas.microsoft.com/office/drawing/2014/main" val="3311493887"/>
                    </a:ext>
                  </a:extLst>
                </a:gridCol>
              </a:tblGrid>
              <a:tr h="318023">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1800"/>
                        </a:lnSpc>
                        <a:spcBef>
                          <a:spcPts val="600"/>
                        </a:spcBef>
                        <a:spcAft>
                          <a:spcPts val="600"/>
                        </a:spcAft>
                        <a:buClrTx/>
                        <a:buSzTx/>
                        <a:buFontTx/>
                        <a:buNone/>
                        <a:tabLst/>
                      </a:pPr>
                      <a:r>
                        <a:rPr kumimoji="0" lang="zh-CN" altLang="zh-CN" sz="16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微实例</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1800"/>
                        </a:lnSpc>
                        <a:spcBef>
                          <a:spcPts val="600"/>
                        </a:spcBef>
                        <a:spcAft>
                          <a:spcPts val="600"/>
                        </a:spcAft>
                        <a:buClrTx/>
                        <a:buSzTx/>
                        <a:buFontTx/>
                        <a:buNone/>
                        <a:tabLst/>
                      </a:pPr>
                      <a:r>
                        <a:rPr kumimoji="0" lang="en-US" altLang="zh-CN" sz="16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WriteD1toCSV.py</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1800"/>
                        </a:lnSpc>
                        <a:spcBef>
                          <a:spcPts val="600"/>
                        </a:spcBef>
                        <a:spcAft>
                          <a:spcPts val="600"/>
                        </a:spcAft>
                        <a:buClrTx/>
                        <a:buSzTx/>
                        <a:buFontTx/>
                        <a:buNone/>
                        <a:tabLst/>
                      </a:pPr>
                      <a:r>
                        <a:rPr kumimoji="0" lang="en-US" altLang="zh-CN" sz="16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661486067"/>
                  </a:ext>
                </a:extLst>
              </a:tr>
              <a:tr h="6057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6465568"/>
                  </a:ext>
                </a:extLst>
              </a:tr>
              <a:tr h="11388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4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"price2016bj.csv"</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"w")</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defRPr/>
                      </a:pPr>
                      <a:r>
                        <a:rPr kumimoji="0" lang="en-US" altLang="zh-CN" sz="14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a:t>
                      </a:r>
                      <a:r>
                        <a:rPr kumimoji="0" lang="zh-CN" altLang="en-US" sz="1600" b="1" i="0" u="none" strike="noStrike" kern="1200"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合肥</a:t>
                      </a:r>
                      <a:r>
                        <a:rPr kumimoji="0" lang="en-US" altLang="zh-CN" sz="1600" b="1" i="0" u="none" strike="noStrike" kern="1200"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‘,'100.6', '100.1', '149']</a:t>
                      </a:r>
                      <a:endParaRPr kumimoji="0" lang="zh-CN" altLang="zh-CN" sz="1600" b="1" i="0" u="none" strike="noStrike" kern="1200"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fo.write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"\n")</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42906958"/>
                  </a:ext>
                </a:extLst>
              </a:tr>
              <a:tr h="9692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54448950"/>
                  </a:ext>
                </a:extLst>
              </a:tr>
            </a:tbl>
          </a:graphicData>
        </a:graphic>
      </p:graphicFrame>
      <p:sp>
        <p:nvSpPr>
          <p:cNvPr id="7" name="矩形 4"/>
          <p:cNvSpPr>
            <a:spLocks noChangeArrowheads="1"/>
          </p:cNvSpPr>
          <p:nvPr/>
        </p:nvSpPr>
        <p:spPr bwMode="auto">
          <a:xfrm>
            <a:off x="799381" y="4068338"/>
            <a:ext cx="8353425" cy="2015936"/>
          </a:xfrm>
          <a:prstGeom prst="rect">
            <a:avLst/>
          </a:prstGeom>
          <a:noFill/>
          <a:ln w="9525">
            <a:noFill/>
            <a:miter lim="800000"/>
            <a:headEnd/>
            <a:tailEnd/>
          </a:ln>
        </p:spPr>
        <p:txBody>
          <a:bodyPr>
            <a:spAutoFit/>
          </a:bodyPr>
          <a:lstStyle/>
          <a:p>
            <a:pPr indent="304800" algn="just">
              <a:spcBef>
                <a:spcPts val="600"/>
              </a:spcBef>
              <a:buClr>
                <a:srgbClr val="FF0000"/>
              </a:buClr>
              <a:buFont typeface="Wingdings" pitchFamily="2" charset="2"/>
              <a:buChar char="n"/>
            </a:pPr>
            <a:r>
              <a:rPr lang="zh-CN" altLang="zh-CN" sz="2400" dirty="0">
                <a:latin typeface="Times New Roman" panose="02020603050405020304" pitchFamily="18" charset="0"/>
                <a:ea typeface="仿宋" panose="02010609060101010101" pitchFamily="49" charset="-122"/>
                <a:cs typeface="Times New Roman" pitchFamily="18" charset="0"/>
              </a:rPr>
              <a:t>对于列表中存储的二维数据，可以通过循环写入一维数据</a:t>
            </a:r>
            <a:endParaRPr lang="en-US" altLang="zh-CN" sz="2400" dirty="0">
              <a:latin typeface="Times New Roman" panose="02020603050405020304" pitchFamily="18" charset="0"/>
              <a:ea typeface="仿宋" panose="02010609060101010101" pitchFamily="49" charset="-122"/>
              <a:cs typeface="Times New Roman" pitchFamily="18" charset="0"/>
            </a:endParaRPr>
          </a:p>
          <a:p>
            <a:pPr indent="304800" algn="just">
              <a:spcBef>
                <a:spcPts val="600"/>
              </a:spcBef>
              <a:buClr>
                <a:srgbClr val="FF0000"/>
              </a:buClr>
            </a:pPr>
            <a:r>
              <a:rPr lang="zh-CN" altLang="zh-CN" sz="2400" dirty="0">
                <a:latin typeface="Times New Roman" panose="02020603050405020304" pitchFamily="18" charset="0"/>
                <a:ea typeface="仿宋" panose="02010609060101010101" pitchFamily="49" charset="-122"/>
                <a:cs typeface="Times New Roman" pitchFamily="18" charset="0"/>
              </a:rPr>
              <a:t>的方式写入</a:t>
            </a:r>
            <a:r>
              <a:rPr lang="en-US" altLang="zh-CN" sz="2400" dirty="0">
                <a:latin typeface="Times New Roman" panose="02020603050405020304" pitchFamily="18" charset="0"/>
                <a:ea typeface="仿宋" panose="02010609060101010101" pitchFamily="49" charset="-122"/>
                <a:cs typeface="Times New Roman" pitchFamily="18" charset="0"/>
              </a:rPr>
              <a:t>CSV</a:t>
            </a:r>
            <a:r>
              <a:rPr lang="zh-CN" altLang="zh-CN" sz="2400" dirty="0">
                <a:latin typeface="Times New Roman" panose="02020603050405020304" pitchFamily="18" charset="0"/>
                <a:ea typeface="仿宋" panose="02010609060101010101" pitchFamily="49" charset="-122"/>
                <a:cs typeface="Times New Roman" pitchFamily="18" charset="0"/>
              </a:rPr>
              <a:t>文件，参考代码样式如下：</a:t>
            </a:r>
            <a:endParaRPr lang="zh-CN" altLang="en-US" sz="2400" dirty="0">
              <a:latin typeface="Times New Roman" panose="02020603050405020304" pitchFamily="18" charset="0"/>
              <a:ea typeface="仿宋" panose="02010609060101010101" pitchFamily="49" charset="-122"/>
              <a:cs typeface="Times New Roman" pitchFamily="18" charset="0"/>
            </a:endParaRPr>
          </a:p>
          <a:p>
            <a:pPr indent="304800" algn="just">
              <a:lnSpc>
                <a:spcPct val="150000"/>
              </a:lnSpc>
            </a:pPr>
            <a:endParaRPr lang="zh-CN" altLang="zh-CN" dirty="0">
              <a:latin typeface="仿宋" panose="02010609060101010101" pitchFamily="49" charset="-122"/>
              <a:ea typeface="仿宋" panose="02010609060101010101" pitchFamily="49" charset="-122"/>
              <a:cs typeface="Times New Roman" pitchFamily="18" charset="0"/>
            </a:endParaRPr>
          </a:p>
          <a:p>
            <a:pPr indent="304800" algn="just">
              <a:lnSpc>
                <a:spcPts val="1800"/>
              </a:lnSpc>
            </a:pPr>
            <a:r>
              <a:rPr lang="en-US" altLang="zh-CN" sz="2400" dirty="0">
                <a:latin typeface="仿宋" panose="02010609060101010101" pitchFamily="49" charset="-122"/>
                <a:ea typeface="仿宋" panose="02010609060101010101" pitchFamily="49" charset="-122"/>
                <a:cs typeface="Times New Roman" pitchFamily="18" charset="0"/>
              </a:rPr>
              <a:t>for row in </a:t>
            </a:r>
            <a:r>
              <a:rPr lang="en-US" altLang="zh-CN" sz="2400" dirty="0" err="1">
                <a:latin typeface="仿宋" panose="02010609060101010101" pitchFamily="49" charset="-122"/>
                <a:ea typeface="仿宋" panose="02010609060101010101" pitchFamily="49" charset="-122"/>
                <a:cs typeface="Times New Roman" pitchFamily="18" charset="0"/>
              </a:rPr>
              <a:t>ls</a:t>
            </a:r>
            <a:r>
              <a:rPr lang="en-US" altLang="zh-CN" sz="2400" dirty="0">
                <a:latin typeface="仿宋" panose="02010609060101010101" pitchFamily="49" charset="-122"/>
                <a:ea typeface="仿宋" panose="02010609060101010101" pitchFamily="49" charset="-122"/>
                <a:cs typeface="Times New Roman" pitchFamily="18" charset="0"/>
              </a:rPr>
              <a:t>:</a:t>
            </a:r>
            <a:endParaRPr lang="zh-CN" altLang="en-US" sz="2400" dirty="0">
              <a:latin typeface="仿宋" panose="02010609060101010101" pitchFamily="49" charset="-122"/>
              <a:ea typeface="仿宋" panose="02010609060101010101" pitchFamily="49" charset="-122"/>
              <a:cs typeface="Times New Roman" pitchFamily="18" charset="0"/>
            </a:endParaRPr>
          </a:p>
          <a:p>
            <a:pPr indent="304800" algn="just">
              <a:lnSpc>
                <a:spcPts val="1800"/>
              </a:lnSpc>
            </a:pPr>
            <a:endParaRPr lang="zh-CN" altLang="zh-CN" dirty="0">
              <a:latin typeface="仿宋" panose="02010609060101010101" pitchFamily="49" charset="-122"/>
              <a:ea typeface="仿宋" panose="02010609060101010101" pitchFamily="49" charset="-122"/>
              <a:cs typeface="Times New Roman" pitchFamily="18" charset="0"/>
            </a:endParaRPr>
          </a:p>
          <a:p>
            <a:pPr indent="304800" algn="just">
              <a:lnSpc>
                <a:spcPts val="1800"/>
              </a:lnSpc>
            </a:pPr>
            <a:r>
              <a:rPr lang="en-US" altLang="zh-CN" sz="2400" dirty="0">
                <a:latin typeface="仿宋" panose="02010609060101010101" pitchFamily="49" charset="-122"/>
                <a:ea typeface="仿宋" panose="02010609060101010101" pitchFamily="49" charset="-122"/>
                <a:cs typeface="Times New Roman" pitchFamily="18" charset="0"/>
              </a:rPr>
              <a:t>      &lt;</a:t>
            </a:r>
            <a:r>
              <a:rPr lang="zh-CN" altLang="zh-CN" sz="2400" dirty="0">
                <a:latin typeface="仿宋" panose="02010609060101010101" pitchFamily="49" charset="-122"/>
                <a:ea typeface="仿宋" panose="02010609060101010101" pitchFamily="49" charset="-122"/>
                <a:cs typeface="Courier New" pitchFamily="49" charset="0"/>
              </a:rPr>
              <a:t>输出文件</a:t>
            </a:r>
            <a:r>
              <a:rPr lang="en-US" altLang="zh-CN" sz="2400" dirty="0">
                <a:latin typeface="仿宋" panose="02010609060101010101" pitchFamily="49" charset="-122"/>
                <a:ea typeface="仿宋" panose="02010609060101010101" pitchFamily="49" charset="-122"/>
                <a:cs typeface="Times New Roman" pitchFamily="18" charset="0"/>
              </a:rPr>
              <a:t>&gt;.write(",".join(row)+"\n")</a:t>
            </a:r>
            <a:endParaRPr lang="zh-CN" altLang="zh-CN" dirty="0">
              <a:latin typeface="仿宋" panose="02010609060101010101" pitchFamily="49" charset="-122"/>
              <a:ea typeface="仿宋" panose="02010609060101010101" pitchFamily="49" charset="-122"/>
              <a:cs typeface="Times New Roman" pitchFamily="18" charset="0"/>
            </a:endParaRPr>
          </a:p>
        </p:txBody>
      </p:sp>
      <p:sp>
        <p:nvSpPr>
          <p:cNvPr id="8"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anose="02020603050405020304" pitchFamily="18" charset="0"/>
                <a:ea typeface="仿宋" panose="02010609060101010101" pitchFamily="49" charset="-122"/>
              </a:rPr>
              <a:t>一二维数据的表示和读写</a:t>
            </a: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2189904068"/>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2000"/>
                                        <p:tgtEl>
                                          <p:spTgt spid="7">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2000"/>
                                        <p:tgtEl>
                                          <p:spTgt spid="7">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2000"/>
                                        <p:tgtEl>
                                          <p:spTgt spid="7">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2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7"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34</a:t>
            </a:fld>
            <a:endParaRPr lang="zh-CN" altLang="en-US" dirty="0"/>
          </a:p>
        </p:txBody>
      </p:sp>
      <p:sp>
        <p:nvSpPr>
          <p:cNvPr id="5" name="矩形 1"/>
          <p:cNvSpPr>
            <a:spLocks noChangeArrowheads="1"/>
          </p:cNvSpPr>
          <p:nvPr/>
        </p:nvSpPr>
        <p:spPr bwMode="auto">
          <a:xfrm>
            <a:off x="685800" y="1610592"/>
            <a:ext cx="8062913" cy="4616648"/>
          </a:xfrm>
          <a:prstGeom prst="rect">
            <a:avLst/>
          </a:prstGeom>
          <a:noFill/>
          <a:ln w="9525">
            <a:noFill/>
            <a:miter lim="800000"/>
            <a:headEnd/>
            <a:tailEnd/>
          </a:ln>
        </p:spPr>
        <p:txBody>
          <a:bodyPr wrap="square">
            <a:spAutoFit/>
          </a:bodyPr>
          <a:lstStyle/>
          <a:p>
            <a:pPr indent="266700" algn="just">
              <a:lnSpc>
                <a:spcPct val="150000"/>
              </a:lnSpc>
              <a:buClr>
                <a:srgbClr val="FF0000"/>
              </a:buClr>
              <a:buFont typeface="Wingdings" pitchFamily="2" charset="2"/>
              <a:buChar char="n"/>
            </a:pPr>
            <a:r>
              <a:rPr lang="zh-CN" altLang="zh-CN" sz="2000" dirty="0">
                <a:latin typeface="Times New Roman" panose="02020603050405020304" pitchFamily="18" charset="0"/>
                <a:ea typeface="仿宋" panose="02010609060101010101" pitchFamily="49" charset="-122"/>
                <a:cs typeface="Times New Roman" pitchFamily="18" charset="0"/>
              </a:rPr>
              <a:t>与一二维数据不同，高维数据能展示数据间更为复杂的组织关系。</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buFont typeface="Wingdings" pitchFamily="2" charset="2"/>
              <a:buChar char="n"/>
            </a:pPr>
            <a:r>
              <a:rPr lang="zh-CN" altLang="zh-CN" sz="2000" dirty="0">
                <a:latin typeface="Times New Roman" panose="02020603050405020304" pitchFamily="18" charset="0"/>
                <a:ea typeface="仿宋" panose="02010609060101010101" pitchFamily="49" charset="-122"/>
                <a:cs typeface="Times New Roman" pitchFamily="18" charset="0"/>
              </a:rPr>
              <a:t>为保持灵活性，表示高维数据不采用任何结构形式，仅采用最基本</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pPr>
            <a:r>
              <a:rPr lang="zh-CN" altLang="zh-CN" sz="2000" dirty="0">
                <a:latin typeface="Times New Roman" panose="02020603050405020304" pitchFamily="18" charset="0"/>
                <a:ea typeface="仿宋" panose="02010609060101010101" pitchFamily="49" charset="-122"/>
                <a:cs typeface="Times New Roman" pitchFamily="18" charset="0"/>
              </a:rPr>
              <a:t>的二元关系，即键值对。</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buFont typeface="Wingdings" pitchFamily="2" charset="2"/>
              <a:buChar char="n"/>
            </a:pPr>
            <a:r>
              <a:rPr lang="zh-CN" altLang="zh-CN" sz="2000" dirty="0">
                <a:solidFill>
                  <a:srgbClr val="FF0000"/>
                </a:solidFill>
                <a:latin typeface="Times New Roman" panose="02020603050405020304" pitchFamily="18" charset="0"/>
                <a:ea typeface="仿宋" panose="02010609060101010101" pitchFamily="49" charset="-122"/>
                <a:cs typeface="Times New Roman" pitchFamily="18" charset="0"/>
              </a:rPr>
              <a:t>万维网是高维数据最成功的典型应用</a:t>
            </a:r>
            <a:r>
              <a:rPr lang="zh-CN" altLang="zh-CN" sz="2000" dirty="0">
                <a:latin typeface="Times New Roman" panose="02020603050405020304" pitchFamily="18" charset="0"/>
                <a:ea typeface="仿宋" panose="02010609060101010101" pitchFamily="49" charset="-122"/>
                <a:cs typeface="Times New Roman" pitchFamily="18" charset="0"/>
              </a:rPr>
              <a:t>。</a:t>
            </a:r>
            <a:endParaRPr lang="zh-CN" altLang="zh-CN" sz="1600"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en-US" altLang="zh-CN" sz="2000" dirty="0">
                <a:latin typeface="Times New Roman" panose="02020603050405020304" pitchFamily="18" charset="0"/>
                <a:ea typeface="仿宋" panose="02010609060101010101" pitchFamily="49" charset="-122"/>
                <a:cs typeface="Times New Roman" pitchFamily="18" charset="0"/>
              </a:rPr>
              <a:t>JSON</a:t>
            </a:r>
            <a:r>
              <a:rPr lang="zh-CN" altLang="zh-CN" sz="2000" dirty="0">
                <a:latin typeface="Times New Roman" panose="02020603050405020304" pitchFamily="18" charset="0"/>
                <a:ea typeface="仿宋" panose="02010609060101010101" pitchFamily="49" charset="-122"/>
                <a:cs typeface="Times New Roman" pitchFamily="18" charset="0"/>
              </a:rPr>
              <a:t>格式可以对高维数据进行表达和存储。</a:t>
            </a:r>
            <a:endParaRPr lang="en-US" altLang="zh-CN" sz="2000"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en-US" altLang="zh-CN" sz="2000" b="1" dirty="0">
                <a:latin typeface="Times New Roman" panose="02020603050405020304" pitchFamily="18" charset="0"/>
                <a:ea typeface="仿宋" panose="02010609060101010101" pitchFamily="49" charset="-122"/>
                <a:cs typeface="Times New Roman" pitchFamily="18" charset="0"/>
              </a:rPr>
              <a:t>JSON</a:t>
            </a:r>
            <a:r>
              <a:rPr lang="zh-CN" altLang="zh-CN" sz="2000" b="1" dirty="0">
                <a:latin typeface="Times New Roman" panose="02020603050405020304" pitchFamily="18" charset="0"/>
                <a:ea typeface="仿宋" panose="02010609060101010101" pitchFamily="49" charset="-122"/>
                <a:cs typeface="Times New Roman" pitchFamily="18" charset="0"/>
              </a:rPr>
              <a:t>（</a:t>
            </a:r>
            <a:r>
              <a:rPr lang="en-US" altLang="zh-CN" sz="2000" b="1" dirty="0">
                <a:solidFill>
                  <a:srgbClr val="0000FF"/>
                </a:solidFill>
                <a:latin typeface="Times New Roman" panose="02020603050405020304" pitchFamily="18" charset="0"/>
                <a:ea typeface="仿宋" panose="02010609060101010101" pitchFamily="49" charset="-122"/>
                <a:cs typeface="Times New Roman" pitchFamily="18" charset="0"/>
              </a:rPr>
              <a:t>JavaScript Object Notation</a:t>
            </a:r>
            <a:r>
              <a:rPr lang="zh-CN" altLang="zh-CN" sz="2000" b="1" dirty="0">
                <a:latin typeface="Times New Roman" panose="02020603050405020304" pitchFamily="18" charset="0"/>
                <a:ea typeface="仿宋" panose="02010609060101010101" pitchFamily="49" charset="-122"/>
                <a:cs typeface="Times New Roman" pitchFamily="18" charset="0"/>
              </a:rPr>
              <a:t>）是一种轻量级的数据交换</a:t>
            </a:r>
            <a:endParaRPr lang="en-US" altLang="zh-CN" sz="2000" b="1"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zh-CN" altLang="zh-CN" sz="2000" b="1" dirty="0">
                <a:latin typeface="Times New Roman" panose="02020603050405020304" pitchFamily="18" charset="0"/>
                <a:ea typeface="仿宋" panose="02010609060101010101" pitchFamily="49" charset="-122"/>
                <a:cs typeface="Times New Roman" pitchFamily="18" charset="0"/>
              </a:rPr>
              <a:t>格式，易于阅读和理解</a:t>
            </a:r>
            <a:r>
              <a:rPr lang="zh-CN" altLang="zh-CN" sz="2000" dirty="0">
                <a:latin typeface="Times New Roman" panose="02020603050405020304" pitchFamily="18" charset="0"/>
                <a:ea typeface="仿宋" panose="02010609060101010101" pitchFamily="49" charset="-122"/>
                <a:cs typeface="Times New Roman" pitchFamily="18" charset="0"/>
              </a:rPr>
              <a:t>。</a:t>
            </a:r>
            <a:endParaRPr lang="en-US" altLang="zh-CN" sz="2000"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en-US" altLang="zh-CN" sz="2000" dirty="0">
                <a:latin typeface="Times New Roman" panose="02020603050405020304" pitchFamily="18" charset="0"/>
                <a:ea typeface="仿宋" panose="02010609060101010101" pitchFamily="49" charset="-122"/>
                <a:cs typeface="Times New Roman" pitchFamily="18" charset="0"/>
              </a:rPr>
              <a:t>JSON</a:t>
            </a:r>
            <a:r>
              <a:rPr lang="zh-CN" altLang="zh-CN" sz="2000" dirty="0">
                <a:latin typeface="Times New Roman" panose="02020603050405020304" pitchFamily="18" charset="0"/>
                <a:ea typeface="仿宋" panose="02010609060101010101" pitchFamily="49" charset="-122"/>
                <a:cs typeface="Times New Roman" pitchFamily="18" charset="0"/>
              </a:rPr>
              <a:t>格式表达键值对</a:t>
            </a:r>
            <a:r>
              <a:rPr lang="en-US" altLang="zh-CN" sz="2000" dirty="0">
                <a:latin typeface="Times New Roman" panose="02020603050405020304" pitchFamily="18" charset="0"/>
                <a:ea typeface="仿宋" panose="02010609060101010101" pitchFamily="49" charset="-122"/>
                <a:cs typeface="Times New Roman" pitchFamily="18" charset="0"/>
              </a:rPr>
              <a:t>&lt;key, value&gt;</a:t>
            </a:r>
            <a:r>
              <a:rPr lang="zh-CN" altLang="zh-CN" sz="2000" dirty="0">
                <a:latin typeface="Times New Roman" panose="02020603050405020304" pitchFamily="18" charset="0"/>
                <a:ea typeface="仿宋" panose="02010609060101010101" pitchFamily="49" charset="-122"/>
                <a:cs typeface="Times New Roman" pitchFamily="18" charset="0"/>
              </a:rPr>
              <a:t>的基本格式如下，键值对都保存</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pPr>
            <a:r>
              <a:rPr lang="zh-CN" altLang="zh-CN" sz="2000" dirty="0">
                <a:latin typeface="Times New Roman" panose="02020603050405020304" pitchFamily="18" charset="0"/>
                <a:ea typeface="仿宋" panose="02010609060101010101" pitchFamily="49" charset="-122"/>
                <a:cs typeface="Times New Roman" pitchFamily="18" charset="0"/>
              </a:rPr>
              <a:t>在双引号中：</a:t>
            </a:r>
            <a:endParaRPr lang="zh-CN" altLang="zh-CN" sz="1600" dirty="0">
              <a:latin typeface="Times New Roman" panose="02020603050405020304" pitchFamily="18" charset="0"/>
              <a:ea typeface="仿宋" panose="02010609060101010101" pitchFamily="49" charset="-122"/>
              <a:cs typeface="Times New Roman" pitchFamily="18" charset="0"/>
            </a:endParaRPr>
          </a:p>
          <a:p>
            <a:pPr indent="266700" algn="ctr">
              <a:lnSpc>
                <a:spcPct val="150000"/>
              </a:lnSpc>
            </a:pPr>
            <a:r>
              <a:rPr lang="en-US" altLang="zh-CN" sz="1600" b="1" dirty="0">
                <a:latin typeface="Times New Roman" panose="02020603050405020304" pitchFamily="18" charset="0"/>
                <a:ea typeface="仿宋" panose="02010609060101010101" pitchFamily="49" charset="-122"/>
                <a:cs typeface="Times New Roman" pitchFamily="18" charset="0"/>
              </a:rPr>
              <a:t>"key" : "value"</a:t>
            </a:r>
            <a:endParaRPr lang="zh-CN" altLang="zh-CN" sz="1600" dirty="0">
              <a:latin typeface="Times New Roman" panose="02020603050405020304" pitchFamily="18" charset="0"/>
              <a:ea typeface="仿宋" panose="02010609060101010101" pitchFamily="49" charset="-122"/>
              <a:cs typeface="Times New Roman" pitchFamily="18"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62601"/>
            <a:ext cx="7096991"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itchFamily="18" charset="0"/>
              </a:rPr>
              <a:t>高维</a:t>
            </a:r>
            <a:r>
              <a:rPr lang="zh-CN" altLang="en-US" sz="2800" b="1" dirty="0">
                <a:latin typeface="Times New Roman" pitchFamily="18" charset="0"/>
                <a:ea typeface="仿宋" panose="02010609060101010101" pitchFamily="49" charset="-122"/>
              </a:rPr>
              <a:t>数据格式</a:t>
            </a:r>
            <a:r>
              <a:rPr lang="zh-CN" altLang="en-US" sz="2800" b="1" dirty="0">
                <a:latin typeface="Times New Roman" pitchFamily="18" charset="0"/>
              </a:rPr>
              <a:t>化</a:t>
            </a:r>
            <a:r>
              <a:rPr lang="en-US" altLang="zh-CN" sz="2800" b="1" dirty="0">
                <a:latin typeface="Times New Roman" pitchFamily="18" charset="0"/>
              </a:rPr>
              <a:t>-JSON</a:t>
            </a:r>
            <a:endParaRPr lang="zh-CN" altLang="en-US" sz="2800" b="1" dirty="0">
              <a:latin typeface="Times New Roman" pitchFamily="18" charset="0"/>
            </a:endParaRPr>
          </a:p>
        </p:txBody>
      </p:sp>
      <p:grpSp>
        <p:nvGrpSpPr>
          <p:cNvPr id="7" name="组合 67"/>
          <p:cNvGrpSpPr/>
          <p:nvPr/>
        </p:nvGrpSpPr>
        <p:grpSpPr>
          <a:xfrm>
            <a:off x="539552" y="125404"/>
            <a:ext cx="8161601" cy="674847"/>
            <a:chOff x="936625" y="4202884"/>
            <a:chExt cx="8161601" cy="674847"/>
          </a:xfrm>
        </p:grpSpPr>
        <p:grpSp>
          <p:nvGrpSpPr>
            <p:cNvPr id="8" name="组合 106"/>
            <p:cNvGrpSpPr/>
            <p:nvPr/>
          </p:nvGrpSpPr>
          <p:grpSpPr>
            <a:xfrm>
              <a:off x="936625" y="4202884"/>
              <a:ext cx="8161601" cy="674847"/>
              <a:chOff x="927100" y="4202884"/>
              <a:chExt cx="8161601" cy="674847"/>
            </a:xfrm>
          </p:grpSpPr>
          <p:sp>
            <p:nvSpPr>
              <p:cNvPr id="10"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1"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9" name="图片 8"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4149766984"/>
      </p:ext>
    </p:extLst>
  </p:cSld>
  <p:clrMapOvr>
    <a:masterClrMapping/>
  </p:clrMapOvr>
  <p:transition spd="slow" advClick="0">
    <p:pull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35</a:t>
            </a:fld>
            <a:endParaRPr lang="zh-CN" altLang="en-US" dirty="0"/>
          </a:p>
        </p:txBody>
      </p:sp>
      <p:sp>
        <p:nvSpPr>
          <p:cNvPr id="5" name="矩形 1"/>
          <p:cNvSpPr>
            <a:spLocks noChangeArrowheads="1"/>
          </p:cNvSpPr>
          <p:nvPr/>
        </p:nvSpPr>
        <p:spPr bwMode="auto">
          <a:xfrm>
            <a:off x="407580" y="1438913"/>
            <a:ext cx="8159750" cy="3416300"/>
          </a:xfrm>
          <a:prstGeom prst="rect">
            <a:avLst/>
          </a:prstGeom>
          <a:noFill/>
          <a:ln w="9525">
            <a:noFill/>
            <a:miter lim="800000"/>
            <a:headEnd/>
            <a:tailEnd/>
          </a:ln>
        </p:spPr>
        <p:txBody>
          <a:bodyPr>
            <a:spAutoFit/>
          </a:bodyPr>
          <a:lstStyle/>
          <a:p>
            <a:pPr indent="269875" algn="just">
              <a:lnSpc>
                <a:spcPct val="150000"/>
              </a:lnSpc>
            </a:pPr>
            <a:r>
              <a:rPr lang="zh-CN" altLang="zh-CN" sz="2400" dirty="0">
                <a:latin typeface="微软雅黑" pitchFamily="34" charset="-122"/>
                <a:ea typeface="微软雅黑" pitchFamily="34" charset="-122"/>
                <a:cs typeface="Times New Roman" pitchFamily="18" charset="0"/>
              </a:rPr>
              <a:t>当多个键值对放在一起时，</a:t>
            </a:r>
            <a:r>
              <a:rPr lang="en-US" altLang="zh-CN" sz="2400" dirty="0">
                <a:latin typeface="微软雅黑" pitchFamily="34" charset="-122"/>
                <a:ea typeface="微软雅黑" pitchFamily="34" charset="-122"/>
                <a:cs typeface="Times New Roman" pitchFamily="18" charset="0"/>
              </a:rPr>
              <a:t>JSON</a:t>
            </a:r>
            <a:r>
              <a:rPr lang="zh-CN" altLang="en-US" sz="2400" dirty="0">
                <a:latin typeface="微软雅黑" pitchFamily="34" charset="-122"/>
                <a:ea typeface="微软雅黑" pitchFamily="34" charset="-122"/>
                <a:cs typeface="Times New Roman" pitchFamily="18" charset="0"/>
              </a:rPr>
              <a:t>的规则</a:t>
            </a:r>
            <a:r>
              <a:rPr lang="zh-CN" altLang="zh-CN" sz="2400" dirty="0">
                <a:latin typeface="微软雅黑" pitchFamily="34" charset="-122"/>
                <a:ea typeface="微软雅黑" pitchFamily="34" charset="-122"/>
                <a:cs typeface="Times New Roman" pitchFamily="18" charset="0"/>
              </a:rPr>
              <a:t>：</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数据保存在键值对中；</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键值对之间由逗号分隔；</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括号用于保存键值对数据组成的对象；</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方括号用于保存键值对数据组成的数组。</a:t>
            </a:r>
            <a:endParaRPr lang="zh-CN" altLang="zh-CN" dirty="0">
              <a:latin typeface="微软雅黑" pitchFamily="34" charset="-122"/>
              <a:ea typeface="微软雅黑" pitchFamily="34" charset="-122"/>
              <a:cs typeface="Times New Roman" pitchFamily="18" charset="0"/>
            </a:endParaRPr>
          </a:p>
          <a:p>
            <a:pPr indent="269875" algn="just">
              <a:lnSpc>
                <a:spcPct val="150000"/>
              </a:lnSpc>
            </a:pPr>
            <a:r>
              <a:rPr lang="zh-CN" altLang="zh-CN" sz="2400" dirty="0">
                <a:latin typeface="微软雅黑" pitchFamily="34" charset="-122"/>
                <a:ea typeface="微软雅黑" pitchFamily="34" charset="-122"/>
                <a:cs typeface="Times New Roman" pitchFamily="18" charset="0"/>
              </a:rPr>
              <a:t>以“本书作者”</a:t>
            </a:r>
            <a:r>
              <a:rPr lang="en-US" altLang="zh-CN" sz="2400" dirty="0">
                <a:latin typeface="微软雅黑" pitchFamily="34" charset="-122"/>
                <a:ea typeface="微软雅黑" pitchFamily="34" charset="-122"/>
                <a:cs typeface="Times New Roman" pitchFamily="18" charset="0"/>
              </a:rPr>
              <a:t>JSON</a:t>
            </a:r>
            <a:r>
              <a:rPr lang="zh-CN" altLang="zh-CN" sz="2400" dirty="0">
                <a:latin typeface="微软雅黑" pitchFamily="34" charset="-122"/>
                <a:ea typeface="微软雅黑" pitchFamily="34" charset="-122"/>
                <a:cs typeface="Times New Roman" pitchFamily="18" charset="0"/>
              </a:rPr>
              <a:t>数据为例。</a:t>
            </a:r>
            <a:endParaRPr lang="zh-CN" altLang="zh-CN" dirty="0">
              <a:latin typeface="微软雅黑" pitchFamily="34" charset="-122"/>
              <a:ea typeface="微软雅黑" pitchFamily="34" charset="-122"/>
              <a:cs typeface="Times New Roman" pitchFamily="18"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62601"/>
            <a:ext cx="7096991"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3500" b="1" dirty="0">
                <a:latin typeface="Times New Roman" pitchFamily="18" charset="0"/>
              </a:rPr>
              <a:t> 高维数据格式化</a:t>
            </a:r>
            <a:r>
              <a:rPr lang="en-US" altLang="zh-CN" sz="3500" b="1" dirty="0">
                <a:latin typeface="Times New Roman" pitchFamily="18" charset="0"/>
              </a:rPr>
              <a:t>-JSON</a:t>
            </a:r>
            <a:endParaRPr lang="zh-CN" altLang="en-US" sz="3500" b="1" dirty="0">
              <a:latin typeface="Times New Roman" pitchFamily="18" charset="0"/>
            </a:endParaRPr>
          </a:p>
        </p:txBody>
      </p:sp>
      <p:graphicFrame>
        <p:nvGraphicFramePr>
          <p:cNvPr id="7" name="表格 6">
            <a:extLst>
              <a:ext uri="{FF2B5EF4-FFF2-40B4-BE49-F238E27FC236}">
                <a16:creationId xmlns:a16="http://schemas.microsoft.com/office/drawing/2014/main" id="{DF3FC4FA-E338-4F85-A47A-CFA0C8112672}"/>
              </a:ext>
            </a:extLst>
          </p:cNvPr>
          <p:cNvGraphicFramePr>
            <a:graphicFrameLocks noGrp="1"/>
          </p:cNvGraphicFramePr>
          <p:nvPr>
            <p:extLst>
              <p:ext uri="{D42A27DB-BD31-4B8C-83A1-F6EECF244321}">
                <p14:modId xmlns:p14="http://schemas.microsoft.com/office/powerpoint/2010/main" val="1119237867"/>
              </p:ext>
            </p:extLst>
          </p:nvPr>
        </p:nvGraphicFramePr>
        <p:xfrm>
          <a:off x="6089073" y="2313016"/>
          <a:ext cx="2867890" cy="3291840"/>
        </p:xfrm>
        <a:graphic>
          <a:graphicData uri="http://schemas.openxmlformats.org/drawingml/2006/table">
            <a:tbl>
              <a:tblPr/>
              <a:tblGrid>
                <a:gridCol w="2867890">
                  <a:extLst>
                    <a:ext uri="{9D8B030D-6E8A-4147-A177-3AD203B41FA5}">
                      <a16:colId xmlns:a16="http://schemas.microsoft.com/office/drawing/2014/main" val="3890989351"/>
                    </a:ext>
                  </a:extLst>
                </a:gridCol>
              </a:tblGrid>
              <a:tr h="29447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“Python</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语言与系统设计教师</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培培</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俊照</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学森</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61632679"/>
                  </a:ext>
                </a:extLst>
              </a:tr>
            </a:tbl>
          </a:graphicData>
        </a:graphic>
      </p:graphicFrame>
      <p:grpSp>
        <p:nvGrpSpPr>
          <p:cNvPr id="8" name="组合 67"/>
          <p:cNvGrpSpPr/>
          <p:nvPr/>
        </p:nvGrpSpPr>
        <p:grpSpPr>
          <a:xfrm>
            <a:off x="539552" y="125404"/>
            <a:ext cx="8161601" cy="674847"/>
            <a:chOff x="936625" y="4202884"/>
            <a:chExt cx="8161601" cy="674847"/>
          </a:xfrm>
        </p:grpSpPr>
        <p:grpSp>
          <p:nvGrpSpPr>
            <p:cNvPr id="9" name="组合 106"/>
            <p:cNvGrpSpPr/>
            <p:nvPr/>
          </p:nvGrpSpPr>
          <p:grpSpPr>
            <a:xfrm>
              <a:off x="936625" y="4202884"/>
              <a:ext cx="8161601" cy="674847"/>
              <a:chOff x="927100" y="4202884"/>
              <a:chExt cx="8161601" cy="674847"/>
            </a:xfrm>
          </p:grpSpPr>
          <p:sp>
            <p:nvSpPr>
              <p:cNvPr id="11"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0" name="图片 9" descr="无标题.png"/>
            <p:cNvPicPr>
              <a:picLocks noChangeAspect="1"/>
            </p:cNvPicPr>
            <p:nvPr/>
          </p:nvPicPr>
          <p:blipFill>
            <a:blip r:embed="rId3" cstate="print"/>
            <a:stretch>
              <a:fillRect/>
            </a:stretch>
          </p:blipFill>
          <p:spPr>
            <a:xfrm>
              <a:off x="1137949" y="4364064"/>
              <a:ext cx="433676" cy="330989"/>
            </a:xfrm>
            <a:prstGeom prst="rect">
              <a:avLst/>
            </a:prstGeom>
          </p:spPr>
        </p:pic>
      </p:grpSp>
      <p:sp>
        <p:nvSpPr>
          <p:cNvPr id="13" name="文本框 12">
            <a:extLst>
              <a:ext uri="{FF2B5EF4-FFF2-40B4-BE49-F238E27FC236}">
                <a16:creationId xmlns:a16="http://schemas.microsoft.com/office/drawing/2014/main" id="{30953556-0038-4887-88DE-9A2708370366}"/>
              </a:ext>
            </a:extLst>
          </p:cNvPr>
          <p:cNvSpPr txBox="1"/>
          <p:nvPr/>
        </p:nvSpPr>
        <p:spPr>
          <a:xfrm>
            <a:off x="611560" y="5821823"/>
            <a:ext cx="5941640" cy="646331"/>
          </a:xfrm>
          <a:prstGeom prst="rect">
            <a:avLst/>
          </a:prstGeom>
          <a:noFill/>
        </p:spPr>
        <p:txBody>
          <a:bodyPr wrap="square">
            <a:spAutoFit/>
          </a:bodyPr>
          <a:lstStyle/>
          <a:p>
            <a:r>
              <a:rPr lang="zh-CN" altLang="en-US" dirty="0">
                <a:hlinkClick r:id="rId4"/>
              </a:rPr>
              <a:t>https://www.cnblogs.com/yyds/p/6563608.html</a:t>
            </a:r>
            <a:endParaRPr lang="en-US" altLang="zh-CN" dirty="0"/>
          </a:p>
          <a:p>
            <a:r>
              <a:rPr lang="en-US" altLang="zh-CN" dirty="0"/>
              <a:t>https://www.runoob.com/python3/python3-json.html</a:t>
            </a:r>
            <a:endParaRPr lang="zh-CN" altLang="en-US" dirty="0"/>
          </a:p>
        </p:txBody>
      </p:sp>
    </p:spTree>
    <p:extLst>
      <p:ext uri="{BB962C8B-B14F-4D97-AF65-F5344CB8AC3E}">
        <p14:creationId xmlns:p14="http://schemas.microsoft.com/office/powerpoint/2010/main" val="245908594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使用</a:t>
            </a:r>
            <a:r>
              <a:rPr lang="en-US" altLang="zh-CN" sz="2800" strike="noStrike" noProof="1">
                <a:latin typeface="Times New Roman" panose="02020603050405020304" pitchFamily="18" charset="0"/>
                <a:ea typeface="仿宋" panose="02010609060101010101" pitchFamily="49" charset="-122"/>
              </a:rPr>
              <a:t>JSON</a:t>
            </a:r>
            <a:r>
              <a:rPr lang="zh-CN" altLang="en-US" sz="2800" strike="noStrike" noProof="1">
                <a:latin typeface="Times New Roman" panose="02020603050405020304" pitchFamily="18" charset="0"/>
                <a:ea typeface="仿宋" panose="02010609060101010101" pitchFamily="49" charset="-122"/>
              </a:rPr>
              <a:t>序列化</a:t>
            </a:r>
            <a:r>
              <a:rPr lang="en-US" altLang="zh-CN" sz="2800" strike="noStrike" noProof="1">
                <a:latin typeface="Times New Roman" panose="02020603050405020304" pitchFamily="18" charset="0"/>
                <a:ea typeface="仿宋" panose="02010609060101010101" pitchFamily="49" charset="-122"/>
              </a:rPr>
              <a:t>-</a:t>
            </a:r>
            <a:r>
              <a:rPr lang="zh-CN" altLang="en-US" sz="2800" strike="noStrike" noProof="1">
                <a:latin typeface="Times New Roman" panose="02020603050405020304" pitchFamily="18" charset="0"/>
                <a:ea typeface="仿宋" panose="02010609060101010101" pitchFamily="49" charset="-122"/>
              </a:rPr>
              <a:t>简称 编码</a:t>
            </a:r>
            <a:r>
              <a:rPr lang="en-US" altLang="zh-CN" sz="2800" strike="noStrike" noProof="1">
                <a:latin typeface="Times New Roman" panose="02020603050405020304" pitchFamily="18" charset="0"/>
                <a:ea typeface="仿宋" panose="02010609060101010101" pitchFamily="49" charset="-122"/>
              </a:rPr>
              <a:t>-</a:t>
            </a:r>
            <a:r>
              <a:rPr lang="zh-CN" altLang="en-US" sz="2800" strike="noStrike" noProof="1">
                <a:latin typeface="Times New Roman" panose="02020603050405020304" pitchFamily="18" charset="0"/>
                <a:ea typeface="仿宋" panose="02010609060101010101" pitchFamily="49" charset="-122"/>
              </a:rPr>
              <a:t>解码</a:t>
            </a:r>
          </a:p>
        </p:txBody>
      </p:sp>
      <p:sp>
        <p:nvSpPr>
          <p:cNvPr id="51202" name="内容占位符 2"/>
          <p:cNvSpPr>
            <a:spLocks noGrp="1"/>
          </p:cNvSpPr>
          <p:nvPr>
            <p:ph idx="1"/>
          </p:nvPr>
        </p:nvSpPr>
        <p:spPr>
          <a:xfrm>
            <a:off x="467544" y="1628800"/>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zh-CN" altLang="en-US" sz="2000" dirty="0"/>
              <a:t>Python标准库json完美实现了该格式，用法类似于marshal和pickle。</a:t>
            </a: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3" cstate="print"/>
            <a:stretch>
              <a:fillRect/>
            </a:stretch>
          </p:blipFill>
          <p:spPr>
            <a:xfrm>
              <a:off x="1137949" y="4364064"/>
              <a:ext cx="433676" cy="330989"/>
            </a:xfrm>
            <a:prstGeom prst="rect">
              <a:avLst/>
            </a:prstGeom>
          </p:spPr>
        </p:pic>
      </p:grpSp>
      <p:sp>
        <p:nvSpPr>
          <p:cNvPr id="3" name="矩形 2"/>
          <p:cNvSpPr/>
          <p:nvPr/>
        </p:nvSpPr>
        <p:spPr>
          <a:xfrm>
            <a:off x="740876" y="2040535"/>
            <a:ext cx="9001000" cy="2616101"/>
          </a:xfrm>
          <a:prstGeom prst="rect">
            <a:avLst/>
          </a:prstGeom>
        </p:spPr>
        <p:txBody>
          <a:bodyPr wrap="square">
            <a:spAutoFit/>
          </a:bodyPr>
          <a:lstStyle/>
          <a:p>
            <a:pPr>
              <a:buNone/>
            </a:pPr>
            <a:r>
              <a:rPr lang="zh-CN" altLang="en-US" sz="1600" dirty="0">
                <a:latin typeface="Consolas" panose="020B0609020204030204" pitchFamily="49" charset="0"/>
              </a:rPr>
              <a:t>&gt;&gt;&gt; import json</a:t>
            </a:r>
          </a:p>
          <a:p>
            <a:pPr>
              <a:buNone/>
            </a:pPr>
            <a:r>
              <a:rPr lang="zh-CN" altLang="en-US" sz="1600" dirty="0">
                <a:latin typeface="Consolas" panose="020B0609020204030204" pitchFamily="49" charset="0"/>
              </a:rPr>
              <a:t>&gt;&gt;&gt; json.dumps(['a','b','c'])  # 序列化列表对象，直接查看序列化后的结果</a:t>
            </a:r>
          </a:p>
          <a:p>
            <a:pPr>
              <a:buNone/>
            </a:pPr>
            <a:r>
              <a:rPr lang="zh-CN" altLang="en-US" sz="1600" dirty="0">
                <a:solidFill>
                  <a:srgbClr val="00B0F0"/>
                </a:solidFill>
                <a:latin typeface="Consolas" panose="020B0609020204030204" pitchFamily="49" charset="0"/>
              </a:rPr>
              <a:t>'["a", "b", "c"]'</a:t>
            </a:r>
          </a:p>
          <a:p>
            <a:pPr>
              <a:buNone/>
            </a:pPr>
            <a:endParaRPr lang="zh-CN" altLang="en-US" sz="1600" dirty="0">
              <a:latin typeface="Consolas" panose="020B0609020204030204" pitchFamily="49" charset="0"/>
            </a:endParaRPr>
          </a:p>
          <a:p>
            <a:pPr>
              <a:buNone/>
            </a:pPr>
            <a:r>
              <a:rPr lang="zh-CN" altLang="en-US" sz="1600" dirty="0">
                <a:latin typeface="Consolas" panose="020B0609020204030204" pitchFamily="49" charset="0"/>
              </a:rPr>
              <a:t>&gt;&gt;&gt; json.loads(_)              # 反序列化</a:t>
            </a:r>
          </a:p>
          <a:p>
            <a:pPr>
              <a:buNone/>
            </a:pPr>
            <a:r>
              <a:rPr lang="zh-CN" altLang="en-US" sz="1600" dirty="0">
                <a:solidFill>
                  <a:srgbClr val="00B0F0"/>
                </a:solidFill>
                <a:latin typeface="Consolas" panose="020B0609020204030204" pitchFamily="49" charset="0"/>
              </a:rPr>
              <a:t>['a', 'b', 'c']</a:t>
            </a:r>
          </a:p>
          <a:p>
            <a:pPr>
              <a:buNone/>
            </a:pPr>
            <a:r>
              <a:rPr lang="zh-CN" altLang="en-US" sz="1600" dirty="0">
                <a:latin typeface="Consolas" panose="020B0609020204030204" pitchFamily="49" charset="0"/>
              </a:rPr>
              <a:t>&gt;&gt;&gt; json.dumps({'a':1, 'b':2, 'c':3})    # 序列化字典对象</a:t>
            </a:r>
          </a:p>
          <a:p>
            <a:pPr>
              <a:buNone/>
            </a:pPr>
            <a:r>
              <a:rPr lang="zh-CN" altLang="en-US" sz="1600" dirty="0">
                <a:solidFill>
                  <a:srgbClr val="00B0F0"/>
                </a:solidFill>
                <a:latin typeface="Consolas" panose="020B0609020204030204" pitchFamily="49" charset="0"/>
              </a:rPr>
              <a:t>'{"a": 1, "b": 2, "c": 3}'</a:t>
            </a:r>
          </a:p>
          <a:p>
            <a:pPr>
              <a:buNone/>
            </a:pPr>
            <a:r>
              <a:rPr lang="zh-CN" altLang="en-US" sz="1600" dirty="0">
                <a:latin typeface="Consolas" panose="020B0609020204030204" pitchFamily="49" charset="0"/>
              </a:rPr>
              <a:t>&gt;&gt;&gt; json.loads(_)</a:t>
            </a:r>
          </a:p>
          <a:p>
            <a:pPr>
              <a:buNone/>
            </a:pPr>
            <a:r>
              <a:rPr lang="zh-CN" altLang="en-US" sz="1600" dirty="0">
                <a:solidFill>
                  <a:srgbClr val="00B0F0"/>
                </a:solidFill>
                <a:latin typeface="Consolas" panose="020B0609020204030204" pitchFamily="49" charset="0"/>
              </a:rPr>
              <a:t>{'a': 1, 'b': 2, 'c': 3}</a:t>
            </a:r>
          </a:p>
        </p:txBody>
      </p:sp>
      <p:sp>
        <p:nvSpPr>
          <p:cNvPr id="4" name="文本框 3">
            <a:extLst>
              <a:ext uri="{FF2B5EF4-FFF2-40B4-BE49-F238E27FC236}">
                <a16:creationId xmlns:a16="http://schemas.microsoft.com/office/drawing/2014/main" id="{8E785413-2CD2-450C-9BD1-281BB709B6BC}"/>
              </a:ext>
            </a:extLst>
          </p:cNvPr>
          <p:cNvSpPr txBox="1"/>
          <p:nvPr/>
        </p:nvSpPr>
        <p:spPr>
          <a:xfrm>
            <a:off x="827584" y="5068371"/>
            <a:ext cx="7416824" cy="923330"/>
          </a:xfrm>
          <a:prstGeom prst="rect">
            <a:avLst/>
          </a:prstGeom>
          <a:noFill/>
        </p:spPr>
        <p:txBody>
          <a:bodyPr wrap="square" rtlCol="0">
            <a:spAutoFit/>
          </a:bodyPr>
          <a:lstStyle/>
          <a:p>
            <a:r>
              <a:rPr lang="zh-CN" altLang="en-US" b="0" i="0" dirty="0">
                <a:solidFill>
                  <a:srgbClr val="000000"/>
                </a:solidFill>
                <a:effectLst/>
                <a:latin typeface="Verdana" panose="020B0604030504040204" pitchFamily="34" charset="0"/>
              </a:rPr>
              <a:t>将对象转换为可通过网络传输或可以存储到本地磁盘的数据格式（如：</a:t>
            </a:r>
            <a:r>
              <a:rPr lang="en-US" altLang="zh-CN" b="0" i="0" dirty="0">
                <a:solidFill>
                  <a:srgbClr val="000000"/>
                </a:solidFill>
                <a:effectLst/>
                <a:latin typeface="Verdana" panose="020B0604030504040204" pitchFamily="34" charset="0"/>
              </a:rPr>
              <a:t>XML</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JSON</a:t>
            </a:r>
            <a:r>
              <a:rPr lang="zh-CN" altLang="en-US" b="0" i="0" dirty="0">
                <a:solidFill>
                  <a:srgbClr val="000000"/>
                </a:solidFill>
                <a:effectLst/>
                <a:latin typeface="Verdana" panose="020B0604030504040204" pitchFamily="34" charset="0"/>
              </a:rPr>
              <a:t>或特定格式的字节串）的过程称为序列化；反之，则称为反序列化。</a:t>
            </a:r>
            <a:endParaRPr lang="zh-CN" altLang="en-US" dirty="0"/>
          </a:p>
        </p:txBody>
      </p:sp>
    </p:spTree>
    <p:extLst>
      <p:ext uri="{BB962C8B-B14F-4D97-AF65-F5344CB8AC3E}">
        <p14:creationId xmlns:p14="http://schemas.microsoft.com/office/powerpoint/2010/main" val="3346232296"/>
      </p:ext>
    </p:extLst>
  </p:cSld>
  <p:clrMapOvr>
    <a:masterClrMapping/>
  </p:clrMapOvr>
  <p:transition spd="slow" advClick="0">
    <p:pull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内容占位符 2"/>
          <p:cNvSpPr>
            <a:spLocks noGrp="1"/>
          </p:cNvSpPr>
          <p:nvPr>
            <p:ph idx="1"/>
          </p:nvPr>
        </p:nvSpPr>
        <p:spPr>
          <a:xfrm>
            <a:off x="927733" y="1628800"/>
            <a:ext cx="8229600" cy="4678451"/>
          </a:xfrm>
        </p:spPr>
        <p:txBody>
          <a:bodyPr vert="horz" wrap="square" lIns="68591" tIns="34295" rIns="68591" bIns="34295" numCol="1" anchor="t" anchorCtr="0" compatLnSpc="1">
            <a:prstTxWarp prst="textNoShape">
              <a:avLst/>
            </a:prstTxWarp>
          </a:bodyPr>
          <a:lstStyle/>
          <a:p>
            <a:pPr marL="0" indent="0">
              <a:buNone/>
            </a:pPr>
            <a:r>
              <a:rPr lang="zh-CN" altLang="en-US" sz="1350" dirty="0">
                <a:latin typeface="Consolas" panose="020B0609020204030204" pitchFamily="49" charset="0"/>
              </a:rPr>
              <a:t>&gt;&gt;&gt; json.dumps([1,2,3,{'4': 5, '6': 7}])</a:t>
            </a:r>
          </a:p>
          <a:p>
            <a:pPr marL="0" indent="0">
              <a:buNone/>
            </a:pPr>
            <a:r>
              <a:rPr lang="zh-CN" altLang="en-US" sz="1350" dirty="0">
                <a:solidFill>
                  <a:srgbClr val="00B0F0"/>
                </a:solidFill>
                <a:latin typeface="Consolas" panose="020B0609020204030204" pitchFamily="49" charset="0"/>
              </a:rPr>
              <a:t>'[1, 2, 3, {"4": 5, "6": 7}]'</a:t>
            </a:r>
          </a:p>
          <a:p>
            <a:pPr marL="0" indent="0">
              <a:buNone/>
            </a:pPr>
            <a:r>
              <a:rPr lang="zh-CN" altLang="en-US" sz="1350" dirty="0">
                <a:latin typeface="Consolas" panose="020B0609020204030204" pitchFamily="49" charset="0"/>
              </a:rPr>
              <a:t># 指定分隔符，可以压缩存储，注意和上面结果的区别</a:t>
            </a:r>
          </a:p>
          <a:p>
            <a:pPr marL="0" indent="0">
              <a:buNone/>
            </a:pPr>
            <a:r>
              <a:rPr lang="zh-CN" altLang="en-US" sz="1350" dirty="0">
                <a:latin typeface="Consolas" panose="020B0609020204030204" pitchFamily="49" charset="0"/>
              </a:rPr>
              <a:t>&gt;&gt;&gt; json.dumps([1,2,3,{'4':5, '6':7}], separators=(',', ':'))</a:t>
            </a:r>
          </a:p>
          <a:p>
            <a:pPr marL="0" indent="0">
              <a:buNone/>
            </a:pPr>
            <a:r>
              <a:rPr lang="zh-CN" altLang="en-US" sz="1350" dirty="0">
                <a:solidFill>
                  <a:srgbClr val="00B0F0"/>
                </a:solidFill>
                <a:latin typeface="Consolas" panose="020B0609020204030204" pitchFamily="49" charset="0"/>
              </a:rPr>
              <a:t>'[1,2,3,{"4":5,"6":7}]'</a:t>
            </a:r>
          </a:p>
          <a:p>
            <a:pPr marL="0" indent="0">
              <a:buNone/>
            </a:pPr>
            <a:r>
              <a:rPr lang="zh-CN" altLang="en-US" sz="1350" dirty="0">
                <a:latin typeface="Consolas" panose="020B0609020204030204" pitchFamily="49" charset="0"/>
              </a:rPr>
              <a:t>&gt;&gt;&gt; json.loads(_)</a:t>
            </a:r>
          </a:p>
          <a:p>
            <a:pPr marL="0" indent="0">
              <a:buNone/>
            </a:pPr>
            <a:r>
              <a:rPr lang="zh-CN" altLang="en-US" sz="1350" dirty="0">
                <a:solidFill>
                  <a:srgbClr val="00B0F0"/>
                </a:solidFill>
                <a:latin typeface="Consolas" panose="020B0609020204030204" pitchFamily="49" charset="0"/>
              </a:rPr>
              <a:t>[1, 2, 3, {'4': 5, '6': 7}]</a:t>
            </a:r>
          </a:p>
          <a:p>
            <a:pPr marL="0" indent="0">
              <a:buNone/>
            </a:pPr>
            <a:r>
              <a:rPr lang="zh-CN" altLang="en-US" sz="1350" dirty="0">
                <a:latin typeface="Consolas" panose="020B0609020204030204" pitchFamily="49" charset="0"/>
              </a:rPr>
              <a:t>&gt;&gt;&gt; json.dumps(‘合肥工业大学')           # 序列化中文字符串</a:t>
            </a:r>
          </a:p>
          <a:p>
            <a:pPr marL="0" indent="0">
              <a:buNone/>
            </a:pPr>
            <a:r>
              <a:rPr lang="es-ES" altLang="zh-CN" sz="1350" dirty="0">
                <a:solidFill>
                  <a:srgbClr val="00B0F0"/>
                </a:solidFill>
                <a:latin typeface="Consolas" panose="020B0609020204030204" pitchFamily="49" charset="0"/>
              </a:rPr>
              <a:t>'"\\u5408\\u80a5\\u5de5\\u4e1a\\u5927\\u5b66"' </a:t>
            </a:r>
          </a:p>
          <a:p>
            <a:pPr marL="0" indent="0">
              <a:buNone/>
            </a:pPr>
            <a:r>
              <a:rPr lang="zh-CN" altLang="en-US" sz="1350" dirty="0">
                <a:latin typeface="Consolas" panose="020B0609020204030204" pitchFamily="49" charset="0"/>
              </a:rPr>
              <a:t>&gt;&gt;&gt; json.loads(_)</a:t>
            </a:r>
          </a:p>
          <a:p>
            <a:pPr marL="0" indent="0">
              <a:buNone/>
            </a:pPr>
            <a:r>
              <a:rPr lang="en-US" altLang="zh-CN" sz="1350" dirty="0">
                <a:solidFill>
                  <a:srgbClr val="00B0F0"/>
                </a:solidFill>
                <a:latin typeface="Consolas" panose="020B0609020204030204" pitchFamily="49" charset="0"/>
              </a:rPr>
              <a:t>'</a:t>
            </a:r>
            <a:r>
              <a:rPr lang="zh-CN" altLang="en-US" sz="1350" dirty="0">
                <a:solidFill>
                  <a:srgbClr val="00B0F0"/>
                </a:solidFill>
                <a:latin typeface="Consolas" panose="020B0609020204030204" pitchFamily="49" charset="0"/>
              </a:rPr>
              <a:t>合肥工业大学</a:t>
            </a:r>
            <a:r>
              <a:rPr lang="en-US" altLang="zh-CN" sz="1350" dirty="0">
                <a:solidFill>
                  <a:srgbClr val="00B0F0"/>
                </a:solidFill>
                <a:latin typeface="Consolas" panose="020B0609020204030204" pitchFamily="49" charset="0"/>
              </a:rPr>
              <a:t>'</a:t>
            </a:r>
            <a:endParaRPr lang="zh-CN" altLang="en-US" sz="1350" dirty="0">
              <a:solidFill>
                <a:srgbClr val="00B0F0"/>
              </a:solidFill>
              <a:latin typeface="Consolas" panose="020B0609020204030204" pitchFamily="49" charset="0"/>
            </a:endParaRPr>
          </a:p>
        </p:txBody>
      </p:sp>
      <p:sp>
        <p:nvSpPr>
          <p:cNvPr id="10"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使用</a:t>
            </a:r>
            <a:r>
              <a:rPr lang="en-US" altLang="zh-CN" sz="2800" strike="noStrike" noProof="1">
                <a:latin typeface="Times New Roman" panose="02020603050405020304" pitchFamily="18" charset="0"/>
                <a:ea typeface="仿宋" panose="02010609060101010101" pitchFamily="49" charset="-122"/>
              </a:rPr>
              <a:t>JSON</a:t>
            </a:r>
            <a:r>
              <a:rPr lang="zh-CN" altLang="en-US" sz="2800" strike="noStrike" noProof="1">
                <a:latin typeface="Times New Roman" panose="02020603050405020304" pitchFamily="18" charset="0"/>
                <a:ea typeface="仿宋" panose="02010609060101010101" pitchFamily="49" charset="-122"/>
              </a:rPr>
              <a:t>序列化</a:t>
            </a:r>
          </a:p>
        </p:txBody>
      </p:sp>
      <p:grpSp>
        <p:nvGrpSpPr>
          <p:cNvPr id="11" name="组合 67"/>
          <p:cNvGrpSpPr/>
          <p:nvPr/>
        </p:nvGrpSpPr>
        <p:grpSpPr>
          <a:xfrm>
            <a:off x="539552" y="125404"/>
            <a:ext cx="8161601" cy="674847"/>
            <a:chOff x="936625" y="4202884"/>
            <a:chExt cx="8161601" cy="674847"/>
          </a:xfrm>
        </p:grpSpPr>
        <p:grpSp>
          <p:nvGrpSpPr>
            <p:cNvPr id="12" name="组合 106"/>
            <p:cNvGrpSpPr/>
            <p:nvPr/>
          </p:nvGrpSpPr>
          <p:grpSpPr>
            <a:xfrm>
              <a:off x="936625" y="4202884"/>
              <a:ext cx="8161601" cy="674847"/>
              <a:chOff x="927100" y="4202884"/>
              <a:chExt cx="8161601" cy="674847"/>
            </a:xfrm>
          </p:grpSpPr>
          <p:sp>
            <p:nvSpPr>
              <p:cNvPr id="14"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5"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3" name="图片 12" descr="无标题.png"/>
            <p:cNvPicPr>
              <a:picLocks noChangeAspect="1"/>
            </p:cNvPicPr>
            <p:nvPr/>
          </p:nvPicPr>
          <p:blipFill>
            <a:blip r:embed="rId3" cstate="print"/>
            <a:stretch>
              <a:fillRect/>
            </a:stretch>
          </p:blipFill>
          <p:spPr>
            <a:xfrm>
              <a:off x="1137949" y="4364064"/>
              <a:ext cx="433676" cy="330989"/>
            </a:xfrm>
            <a:prstGeom prst="rect">
              <a:avLst/>
            </a:prstGeom>
          </p:spPr>
        </p:pic>
      </p:grpSp>
      <p:pic>
        <p:nvPicPr>
          <p:cNvPr id="5" name="图片 4">
            <a:extLst>
              <a:ext uri="{FF2B5EF4-FFF2-40B4-BE49-F238E27FC236}">
                <a16:creationId xmlns:a16="http://schemas.microsoft.com/office/drawing/2014/main" id="{7A42B54A-EB5E-749E-842B-EEA29E30569D}"/>
              </a:ext>
            </a:extLst>
          </p:cNvPr>
          <p:cNvPicPr>
            <a:picLocks noChangeAspect="1"/>
          </p:cNvPicPr>
          <p:nvPr/>
        </p:nvPicPr>
        <p:blipFill>
          <a:blip r:embed="rId4"/>
          <a:stretch>
            <a:fillRect/>
          </a:stretch>
        </p:blipFill>
        <p:spPr>
          <a:xfrm>
            <a:off x="824044" y="4466528"/>
            <a:ext cx="7848872" cy="1525344"/>
          </a:xfrm>
          <a:prstGeom prst="rect">
            <a:avLst/>
          </a:prstGeom>
        </p:spPr>
      </p:pic>
    </p:spTree>
    <p:extLst>
      <p:ext uri="{BB962C8B-B14F-4D97-AF65-F5344CB8AC3E}">
        <p14:creationId xmlns:p14="http://schemas.microsoft.com/office/powerpoint/2010/main" val="1807772366"/>
      </p:ext>
    </p:extLst>
  </p:cSld>
  <p:clrMapOvr>
    <a:masterClrMapping/>
  </p:clrMapOvr>
  <p:transition spd="slow" advClick="0">
    <p:pull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内容占位符 2"/>
          <p:cNvSpPr>
            <a:spLocks noGrp="1"/>
          </p:cNvSpPr>
          <p:nvPr>
            <p:ph idx="1"/>
          </p:nvPr>
        </p:nvSpPr>
        <p:spPr>
          <a:xfrm>
            <a:off x="683568" y="1844824"/>
            <a:ext cx="8229600" cy="4678451"/>
          </a:xfrm>
        </p:spPr>
        <p:txBody>
          <a:bodyPr vert="horz" wrap="square" lIns="68591" tIns="34295" rIns="68591" bIns="34295" numCol="1" anchor="t" anchorCtr="0" compatLnSpc="1">
            <a:prstTxWarp prst="textNoShape">
              <a:avLst/>
            </a:prstTxWarp>
          </a:bodyPr>
          <a:lstStyle/>
          <a:p>
            <a:pPr marL="0" indent="0">
              <a:buNone/>
            </a:pPr>
            <a:r>
              <a:rPr lang="zh-CN" altLang="en-US" sz="1400" dirty="0">
                <a:latin typeface="Consolas" panose="020B0609020204030204" pitchFamily="49" charset="0"/>
              </a:rPr>
              <a:t>&gt;&gt;&gt; json.dumps({1,2,3,4})                 # 无法直接序列化集合对象</a:t>
            </a:r>
          </a:p>
          <a:p>
            <a:pPr marL="0" indent="0">
              <a:buNone/>
            </a:pPr>
            <a:r>
              <a:rPr lang="zh-CN" altLang="en-US" sz="1400" dirty="0">
                <a:solidFill>
                  <a:srgbClr val="FF0000"/>
                </a:solidFill>
                <a:latin typeface="Consolas" panose="020B0609020204030204" pitchFamily="49" charset="0"/>
              </a:rPr>
              <a:t>TypeError: Object of type 'set' is not JSON serializable</a:t>
            </a:r>
          </a:p>
          <a:p>
            <a:pPr marL="0" indent="0">
              <a:buNone/>
            </a:pPr>
            <a:r>
              <a:rPr lang="zh-CN" altLang="en-US" sz="1400" dirty="0">
                <a:latin typeface="Consolas" panose="020B0609020204030204" pitchFamily="49" charset="0"/>
              </a:rPr>
              <a:t>&gt;&gt;&gt; class setEncoder(json.JSONEncoder):   # 可以自定义序列化编码器</a:t>
            </a:r>
          </a:p>
          <a:p>
            <a:pPr marL="0" indent="0">
              <a:buNone/>
            </a:pPr>
            <a:r>
              <a:rPr lang="zh-CN" altLang="en-US" sz="1400" dirty="0">
                <a:latin typeface="Consolas" panose="020B0609020204030204" pitchFamily="49" charset="0"/>
              </a:rPr>
              <a:t>    def default(self, obj):</a:t>
            </a:r>
          </a:p>
          <a:p>
            <a:pPr marL="0" indent="0">
              <a:buNone/>
            </a:pPr>
            <a:r>
              <a:rPr lang="zh-CN" altLang="en-US" sz="1400" dirty="0">
                <a:latin typeface="Consolas" panose="020B0609020204030204" pitchFamily="49" charset="0"/>
              </a:rPr>
              <a:t>        if isinstance(obj, set):</a:t>
            </a:r>
          </a:p>
          <a:p>
            <a:pPr marL="0" indent="0">
              <a:buNone/>
            </a:pPr>
            <a:r>
              <a:rPr lang="zh-CN" altLang="en-US" sz="1400" dirty="0">
                <a:latin typeface="Consolas" panose="020B0609020204030204" pitchFamily="49" charset="0"/>
              </a:rPr>
              <a:t>            return list(obj)</a:t>
            </a:r>
          </a:p>
          <a:p>
            <a:pPr marL="0" indent="0">
              <a:buNone/>
            </a:pPr>
            <a:r>
              <a:rPr lang="zh-CN" altLang="en-US" sz="1400" dirty="0">
                <a:latin typeface="Consolas" panose="020B0609020204030204" pitchFamily="49" charset="0"/>
              </a:rPr>
              <a:t>        return json.JSONEncoder.default(self, obj)</a:t>
            </a:r>
          </a:p>
          <a:p>
            <a:pPr marL="0" indent="0">
              <a:buNone/>
            </a:pPr>
            <a:r>
              <a:rPr lang="zh-CN" altLang="en-US" sz="1400" dirty="0">
                <a:latin typeface="Consolas" panose="020B0609020204030204" pitchFamily="49" charset="0"/>
              </a:rPr>
              <a:t>&gt;&gt;&gt; class setDecoder(json.JSONDecoder):   # 自定义反序列化解码器</a:t>
            </a:r>
          </a:p>
          <a:p>
            <a:pPr marL="0" indent="0">
              <a:buNone/>
            </a:pPr>
            <a:r>
              <a:rPr lang="zh-CN" altLang="en-US" sz="1400" dirty="0">
                <a:latin typeface="Consolas" panose="020B0609020204030204" pitchFamily="49" charset="0"/>
              </a:rPr>
              <a:t>    def decode(self, obj):</a:t>
            </a:r>
          </a:p>
          <a:p>
            <a:pPr marL="0" indent="0">
              <a:buNone/>
            </a:pPr>
            <a:r>
              <a:rPr lang="zh-CN" altLang="en-US" sz="1400" dirty="0">
                <a:latin typeface="Consolas" panose="020B0609020204030204" pitchFamily="49" charset="0"/>
              </a:rPr>
              <a:t>        return set(json.JSONDecoder.decode(self, obj))</a:t>
            </a:r>
          </a:p>
          <a:p>
            <a:pPr marL="0" indent="0">
              <a:buNone/>
            </a:pPr>
            <a:r>
              <a:rPr lang="zh-CN" altLang="en-US" sz="1400" dirty="0">
                <a:latin typeface="Consolas" panose="020B0609020204030204" pitchFamily="49" charset="0"/>
              </a:rPr>
              <a:t>&gt;&gt;&gt; json.dumps({1,2,3,4}, cls=setEncoder) # 然后使用自定义的编码器和解码器</a:t>
            </a:r>
          </a:p>
          <a:p>
            <a:pPr marL="0" indent="0">
              <a:buNone/>
            </a:pPr>
            <a:r>
              <a:rPr lang="zh-CN" altLang="en-US" sz="1400" dirty="0">
                <a:solidFill>
                  <a:srgbClr val="00B0F0"/>
                </a:solidFill>
                <a:latin typeface="Consolas" panose="020B0609020204030204" pitchFamily="49" charset="0"/>
              </a:rPr>
              <a:t>'[1, 2, 3, 4]'</a:t>
            </a:r>
          </a:p>
          <a:p>
            <a:pPr marL="0" indent="0">
              <a:buNone/>
            </a:pPr>
            <a:r>
              <a:rPr lang="zh-CN" altLang="en-US" sz="1400" dirty="0">
                <a:latin typeface="Consolas" panose="020B0609020204030204" pitchFamily="49" charset="0"/>
              </a:rPr>
              <a:t>&gt;&gt;&gt; json.loads(_, cls=setDecoder)</a:t>
            </a:r>
          </a:p>
          <a:p>
            <a:pPr marL="0" indent="0">
              <a:buNone/>
            </a:pPr>
            <a:r>
              <a:rPr lang="zh-CN" altLang="en-US" sz="1400" dirty="0">
                <a:solidFill>
                  <a:srgbClr val="00B0F0"/>
                </a:solidFill>
                <a:latin typeface="Consolas" panose="020B0609020204030204" pitchFamily="49" charset="0"/>
              </a:rPr>
              <a:t>{1, 2, 3, 4}</a:t>
            </a:r>
          </a:p>
        </p:txBody>
      </p:sp>
      <p:sp>
        <p:nvSpPr>
          <p:cNvPr id="10"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使用</a:t>
            </a:r>
            <a:r>
              <a:rPr lang="en-US" altLang="zh-CN" sz="2800" strike="noStrike" noProof="1">
                <a:latin typeface="Times New Roman" panose="02020603050405020304" pitchFamily="18" charset="0"/>
                <a:ea typeface="仿宋" panose="02010609060101010101" pitchFamily="49" charset="-122"/>
              </a:rPr>
              <a:t>JSON</a:t>
            </a:r>
            <a:r>
              <a:rPr lang="zh-CN" altLang="en-US" sz="2800" strike="noStrike" noProof="1">
                <a:latin typeface="Times New Roman" panose="02020603050405020304" pitchFamily="18" charset="0"/>
                <a:ea typeface="仿宋" panose="02010609060101010101" pitchFamily="49" charset="-122"/>
              </a:rPr>
              <a:t>序列化</a:t>
            </a:r>
          </a:p>
        </p:txBody>
      </p:sp>
      <p:grpSp>
        <p:nvGrpSpPr>
          <p:cNvPr id="11" name="组合 67"/>
          <p:cNvGrpSpPr/>
          <p:nvPr/>
        </p:nvGrpSpPr>
        <p:grpSpPr>
          <a:xfrm>
            <a:off x="539552" y="125404"/>
            <a:ext cx="8161601" cy="674847"/>
            <a:chOff x="936625" y="4202884"/>
            <a:chExt cx="8161601" cy="674847"/>
          </a:xfrm>
        </p:grpSpPr>
        <p:grpSp>
          <p:nvGrpSpPr>
            <p:cNvPr id="12" name="组合 106"/>
            <p:cNvGrpSpPr/>
            <p:nvPr/>
          </p:nvGrpSpPr>
          <p:grpSpPr>
            <a:xfrm>
              <a:off x="936625" y="4202884"/>
              <a:ext cx="8161601" cy="674847"/>
              <a:chOff x="927100" y="4202884"/>
              <a:chExt cx="8161601" cy="674847"/>
            </a:xfrm>
          </p:grpSpPr>
          <p:sp>
            <p:nvSpPr>
              <p:cNvPr id="14"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5"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3" name="图片 12"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2671421772"/>
      </p:ext>
    </p:extLst>
  </p:cSld>
  <p:clrMapOvr>
    <a:masterClrMapping/>
  </p:clrMapOvr>
  <p:transition spd="slow" advClick="0">
    <p:pull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占位符 37890"/>
          <p:cNvSpPr>
            <a:spLocks noGrp="1"/>
          </p:cNvSpPr>
          <p:nvPr>
            <p:ph idx="1"/>
          </p:nvPr>
        </p:nvSpPr>
        <p:spPr>
          <a:xfrm>
            <a:off x="563116" y="1558224"/>
            <a:ext cx="8229600" cy="4678451"/>
          </a:xfrm>
        </p:spPr>
        <p:txBody>
          <a:bodyPr vert="horz" wrap="square" lIns="68591" tIns="34295" rIns="68591" bIns="34295" numCol="1" anchor="t" anchorCtr="0" compatLnSpc="1">
            <a:prstTxWarp prst="textNoShape">
              <a:avLst/>
            </a:prstTxWarp>
          </a:bodyPr>
          <a:lstStyle/>
          <a:p>
            <a:pPr>
              <a:lnSpc>
                <a:spcPct val="130000"/>
              </a:lnSpc>
              <a:spcBef>
                <a:spcPts val="300"/>
              </a:spcBef>
              <a:buClr>
                <a:srgbClr val="FF0000"/>
              </a:buClr>
              <a:buSzPct val="90000"/>
              <a:buFont typeface="Wingdings" panose="05000000000000000000" pitchFamily="2" charset="2"/>
              <a:buChar char="n"/>
            </a:pPr>
            <a:r>
              <a:rPr lang="zh-CN" altLang="en-US" sz="1800" dirty="0"/>
              <a:t>数据库文件、图像文件、可执行文件、音视频文件、Office文档等等均属于二进制文件。</a:t>
            </a:r>
          </a:p>
          <a:p>
            <a:pPr>
              <a:lnSpc>
                <a:spcPct val="130000"/>
              </a:lnSpc>
              <a:spcBef>
                <a:spcPts val="300"/>
              </a:spcBef>
              <a:buClr>
                <a:srgbClr val="FF0000"/>
              </a:buClr>
              <a:buSzPct val="90000"/>
              <a:buFont typeface="Wingdings" panose="05000000000000000000" pitchFamily="2" charset="2"/>
              <a:buChar char="n"/>
            </a:pPr>
            <a:r>
              <a:rPr lang="zh-CN" altLang="en-US" sz="1800" dirty="0"/>
              <a:t>对于二进制文件，不能使用记事本或其他文本编辑软件进行正常读写，也无法通过Python的文件对象直接读取和理解二进制文件的内容。</a:t>
            </a:r>
            <a:r>
              <a:rPr lang="zh-CN" altLang="en-US" sz="1800" dirty="0">
                <a:solidFill>
                  <a:srgbClr val="FF0000"/>
                </a:solidFill>
              </a:rPr>
              <a:t>必须正确理解二进制文件结构和序列化规则，才能准确地理解二进制文件内容并且设计正确的反序列化规则。</a:t>
            </a:r>
          </a:p>
          <a:p>
            <a:pPr>
              <a:lnSpc>
                <a:spcPct val="130000"/>
              </a:lnSpc>
              <a:spcBef>
                <a:spcPts val="300"/>
              </a:spcBef>
              <a:buClr>
                <a:srgbClr val="FF0000"/>
              </a:buClr>
              <a:buSzPct val="90000"/>
              <a:buFont typeface="Wingdings" panose="05000000000000000000" pitchFamily="2" charset="2"/>
              <a:buChar char="n"/>
            </a:pPr>
            <a:r>
              <a:rPr lang="zh-CN" altLang="en-US" sz="1800" dirty="0"/>
              <a:t>所谓</a:t>
            </a:r>
            <a:r>
              <a:rPr lang="zh-CN" altLang="en-US" sz="1800" b="1" dirty="0">
                <a:solidFill>
                  <a:srgbClr val="0000FF"/>
                </a:solidFill>
              </a:rPr>
              <a:t>序列化</a:t>
            </a:r>
            <a:r>
              <a:rPr lang="zh-CN" altLang="en-US" sz="1800" dirty="0"/>
              <a:t>，简单地说就是把内存中的数据在不丢失其类型信息的情况下转成对象的二进制形式的过程，</a:t>
            </a:r>
            <a:r>
              <a:rPr lang="zh-CN" altLang="en-US" sz="1800" dirty="0">
                <a:solidFill>
                  <a:srgbClr val="FF0000"/>
                </a:solidFill>
              </a:rPr>
              <a:t>对象序列化后的形式经过正确的反序列化过程应该能够准确无误地恢复为原来的对象</a:t>
            </a:r>
            <a:r>
              <a:rPr lang="zh-CN" altLang="en-US" sz="1800" dirty="0"/>
              <a:t>。</a:t>
            </a:r>
          </a:p>
          <a:p>
            <a:pPr>
              <a:lnSpc>
                <a:spcPct val="130000"/>
              </a:lnSpc>
              <a:spcBef>
                <a:spcPts val="300"/>
              </a:spcBef>
              <a:buClr>
                <a:srgbClr val="FF0000"/>
              </a:buClr>
              <a:buSzPct val="90000"/>
              <a:buFont typeface="Wingdings" panose="05000000000000000000" pitchFamily="2" charset="2"/>
              <a:buChar char="ü"/>
            </a:pPr>
            <a:r>
              <a:rPr lang="zh-CN" altLang="en-US" sz="1800" dirty="0"/>
              <a:t>Python中常用的</a:t>
            </a:r>
            <a:r>
              <a:rPr lang="zh-CN" altLang="en-US" sz="1800" b="1" dirty="0">
                <a:solidFill>
                  <a:srgbClr val="0000FF"/>
                </a:solidFill>
              </a:rPr>
              <a:t>序列化模块有struct、pickle、marshal和shelve</a:t>
            </a:r>
            <a:r>
              <a:rPr lang="zh-CN" altLang="en-US" sz="1800" dirty="0"/>
              <a:t>。</a:t>
            </a:r>
          </a:p>
        </p:txBody>
      </p:sp>
      <p:grpSp>
        <p:nvGrpSpPr>
          <p:cNvPr id="4" name="组合 109"/>
          <p:cNvGrpSpPr/>
          <p:nvPr/>
        </p:nvGrpSpPr>
        <p:grpSpPr>
          <a:xfrm>
            <a:off x="467544" y="116632"/>
            <a:ext cx="6912768" cy="655385"/>
            <a:chOff x="884918" y="4596123"/>
            <a:chExt cx="6912768" cy="655385"/>
          </a:xfrm>
        </p:grpSpPr>
        <p:sp>
          <p:nvSpPr>
            <p:cNvPr id="5"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6" name="图片 5"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7"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9"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二进制文件操作</a:t>
            </a:r>
          </a:p>
        </p:txBody>
      </p:sp>
      <p:sp>
        <p:nvSpPr>
          <p:cNvPr id="11" name="文本框 10">
            <a:extLst>
              <a:ext uri="{FF2B5EF4-FFF2-40B4-BE49-F238E27FC236}">
                <a16:creationId xmlns:a16="http://schemas.microsoft.com/office/drawing/2014/main" id="{EE118288-5131-4264-9480-60CF645C9FAB}"/>
              </a:ext>
            </a:extLst>
          </p:cNvPr>
          <p:cNvSpPr txBox="1"/>
          <p:nvPr/>
        </p:nvSpPr>
        <p:spPr>
          <a:xfrm>
            <a:off x="827584" y="5418651"/>
            <a:ext cx="5112568" cy="830997"/>
          </a:xfrm>
          <a:prstGeom prst="rect">
            <a:avLst/>
          </a:prstGeom>
          <a:solidFill>
            <a:srgbClr val="00B050"/>
          </a:solidFill>
        </p:spPr>
        <p:txBody>
          <a:bodyPr wrap="square" rtlCol="0">
            <a:spAutoFit/>
          </a:bodyPr>
          <a:lstStyle/>
          <a:p>
            <a:r>
              <a:rPr lang="zh-CN" altLang="en-US" sz="1600" b="1" i="0" dirty="0">
                <a:solidFill>
                  <a:schemeClr val="bg1"/>
                </a:solidFill>
                <a:effectLst/>
                <a:latin typeface="Verdana" panose="020B0604030504040204" pitchFamily="34" charset="0"/>
              </a:rPr>
              <a:t>将对象转换为可通过网络传输或可以存储到本地磁盘的数据格式（如：</a:t>
            </a:r>
            <a:r>
              <a:rPr lang="en-US" altLang="zh-CN" sz="1600" b="1" i="0" dirty="0">
                <a:solidFill>
                  <a:schemeClr val="bg1"/>
                </a:solidFill>
                <a:effectLst/>
                <a:latin typeface="Verdana" panose="020B0604030504040204" pitchFamily="34" charset="0"/>
              </a:rPr>
              <a:t>XML</a:t>
            </a:r>
            <a:r>
              <a:rPr lang="zh-CN" altLang="en-US" sz="1600" b="1" i="0" dirty="0">
                <a:solidFill>
                  <a:schemeClr val="bg1"/>
                </a:solidFill>
                <a:effectLst/>
                <a:latin typeface="Verdana" panose="020B0604030504040204" pitchFamily="34" charset="0"/>
              </a:rPr>
              <a:t>、</a:t>
            </a:r>
            <a:r>
              <a:rPr lang="en-US" altLang="zh-CN" sz="1600" b="1" i="0" dirty="0">
                <a:solidFill>
                  <a:schemeClr val="bg1"/>
                </a:solidFill>
                <a:effectLst/>
                <a:latin typeface="Verdana" panose="020B0604030504040204" pitchFamily="34" charset="0"/>
              </a:rPr>
              <a:t>JSON</a:t>
            </a:r>
            <a:r>
              <a:rPr lang="zh-CN" altLang="en-US" sz="1600" b="1" i="0" dirty="0">
                <a:solidFill>
                  <a:schemeClr val="bg1"/>
                </a:solidFill>
                <a:effectLst/>
                <a:latin typeface="Verdana" panose="020B0604030504040204" pitchFamily="34" charset="0"/>
              </a:rPr>
              <a:t>或特定格式的字节串）的过程称为序列化；反之，则称为反序列化。</a:t>
            </a:r>
            <a:endParaRPr lang="zh-CN" altLang="en-US" sz="1600" b="1" dirty="0">
              <a:solidFill>
                <a:schemeClr val="bg1"/>
              </a:solidFill>
            </a:endParaRPr>
          </a:p>
        </p:txBody>
      </p:sp>
    </p:spTree>
    <p:extLst>
      <p:ext uri="{BB962C8B-B14F-4D97-AF65-F5344CB8AC3E}">
        <p14:creationId xmlns:p14="http://schemas.microsoft.com/office/powerpoint/2010/main" val="488019548"/>
      </p:ext>
    </p:extLst>
  </p:cSld>
  <p:clrMapOvr>
    <a:masterClrMapping/>
  </p:clrMapOvr>
  <p:transition spd="slow" advClick="0">
    <p:pull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4</a:t>
            </a:fld>
            <a:endParaRPr lang="zh-CN" altLang="en-US" dirty="0"/>
          </a:p>
        </p:txBody>
      </p:sp>
      <p:sp>
        <p:nvSpPr>
          <p:cNvPr id="5"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46941" y="1132320"/>
            <a:ext cx="2090637"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FF0000"/>
              </a:buClr>
              <a:buFont typeface="Wingdings" pitchFamily="2" charset="2"/>
              <a:buChar char="u"/>
              <a:defRPr/>
            </a:pPr>
            <a:r>
              <a:rPr lang="zh-CN" altLang="en-US" sz="3500" b="1" dirty="0">
                <a:latin typeface="Times New Roman" pitchFamily="18" charset="0"/>
              </a:rPr>
              <a:t>问题？ </a:t>
            </a:r>
          </a:p>
        </p:txBody>
      </p:sp>
      <p:sp>
        <p:nvSpPr>
          <p:cNvPr id="10" name="矩形 9"/>
          <p:cNvSpPr/>
          <p:nvPr/>
        </p:nvSpPr>
        <p:spPr>
          <a:xfrm>
            <a:off x="967771" y="2946846"/>
            <a:ext cx="7864502" cy="861774"/>
          </a:xfrm>
          <a:prstGeom prst="rect">
            <a:avLst/>
          </a:prstGeom>
        </p:spPr>
        <p:txBody>
          <a:bodyPr wrap="square">
            <a:spAutoFit/>
          </a:bodyPr>
          <a:lstStyle/>
          <a:p>
            <a:pPr indent="269875" algn="just">
              <a:lnSpc>
                <a:spcPct val="125000"/>
              </a:lnSpc>
              <a:buClr>
                <a:srgbClr val="FF0000"/>
              </a:buClr>
              <a:buFont typeface="Arial" pitchFamily="34" charset="0"/>
              <a:buChar char="•"/>
            </a:pPr>
            <a:r>
              <a:rPr lang="zh-CN" altLang="zh-CN" sz="2000" dirty="0">
                <a:latin typeface="微软雅黑" pitchFamily="34" charset="-122"/>
                <a:ea typeface="微软雅黑" pitchFamily="34" charset="-122"/>
              </a:rPr>
              <a:t>单变量</a:t>
            </a:r>
            <a:r>
              <a:rPr lang="zh-CN" altLang="en-US" sz="2000" dirty="0">
                <a:latin typeface="微软雅黑" pitchFamily="34" charset="-122"/>
                <a:ea typeface="微软雅黑" pitchFamily="34" charset="-122"/>
              </a:rPr>
              <a:t>数据：整型（如：</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）、浮点类型（如：</a:t>
            </a:r>
            <a:r>
              <a:rPr lang="en-US" altLang="zh-CN" sz="2000" dirty="0">
                <a:latin typeface="微软雅黑" pitchFamily="34" charset="-122"/>
                <a:ea typeface="微软雅黑" pitchFamily="34" charset="-122"/>
              </a:rPr>
              <a:t>2.34</a:t>
            </a:r>
            <a:r>
              <a:rPr lang="zh-CN" altLang="en-US" sz="2000" dirty="0">
                <a:latin typeface="微软雅黑" pitchFamily="34" charset="-122"/>
                <a:ea typeface="微软雅黑" pitchFamily="34" charset="-122"/>
              </a:rPr>
              <a:t>）、复数类型 </a:t>
            </a:r>
            <a:endParaRPr lang="en-US" altLang="zh-CN" sz="2000" dirty="0">
              <a:latin typeface="微软雅黑" pitchFamily="34" charset="-122"/>
              <a:ea typeface="微软雅黑" pitchFamily="34" charset="-122"/>
            </a:endParaRPr>
          </a:p>
          <a:p>
            <a:pPr indent="269875" algn="just">
              <a:lnSpc>
                <a:spcPct val="125000"/>
              </a:lnSpc>
              <a:buClr>
                <a:srgbClr val="FF0000"/>
              </a:buClr>
            </a:pPr>
            <a:r>
              <a:rPr lang="zh-CN" altLang="en-US" sz="2000" dirty="0">
                <a:latin typeface="微软雅黑" pitchFamily="34" charset="-122"/>
                <a:ea typeface="微软雅黑" pitchFamily="34" charset="-122"/>
              </a:rPr>
              <a:t>（如：</a:t>
            </a:r>
            <a:r>
              <a:rPr lang="en-US" altLang="zh-CN" sz="2000" dirty="0">
                <a:latin typeface="微软雅黑" pitchFamily="34" charset="-122"/>
                <a:ea typeface="微软雅黑" pitchFamily="34" charset="-122"/>
              </a:rPr>
              <a:t>1+2.34j)</a:t>
            </a:r>
          </a:p>
        </p:txBody>
      </p:sp>
      <p:sp>
        <p:nvSpPr>
          <p:cNvPr id="11" name="矩形 10"/>
          <p:cNvSpPr/>
          <p:nvPr/>
        </p:nvSpPr>
        <p:spPr>
          <a:xfrm>
            <a:off x="953916" y="3818098"/>
            <a:ext cx="7670538" cy="861774"/>
          </a:xfrm>
          <a:prstGeom prst="rect">
            <a:avLst/>
          </a:prstGeom>
        </p:spPr>
        <p:txBody>
          <a:bodyPr wrap="square">
            <a:spAutoFit/>
          </a:bodyPr>
          <a:lstStyle/>
          <a:p>
            <a:pPr indent="269875" algn="just">
              <a:lnSpc>
                <a:spcPct val="125000"/>
              </a:lnSpc>
              <a:buClr>
                <a:srgbClr val="FF0000"/>
              </a:buClr>
              <a:buFont typeface="Arial" pitchFamily="34" charset="0"/>
              <a:buChar char="•"/>
            </a:pPr>
            <a:r>
              <a:rPr lang="zh-CN" altLang="en-US" sz="2000" dirty="0">
                <a:latin typeface="微软雅黑" pitchFamily="34" charset="-122"/>
                <a:ea typeface="微软雅黑" pitchFamily="34" charset="-122"/>
              </a:rPr>
              <a:t>组合数据类型：序列（</a:t>
            </a:r>
            <a:r>
              <a:rPr lang="en-US" altLang="zh-CN" sz="2000" dirty="0" err="1">
                <a:latin typeface="微软雅黑" pitchFamily="34" charset="-122"/>
                <a:ea typeface="微软雅黑" pitchFamily="34" charset="-122"/>
              </a:rPr>
              <a:t>str</a:t>
            </a:r>
            <a:r>
              <a:rPr lang="zh-CN" altLang="en-US"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tuple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list</a:t>
            </a:r>
            <a:r>
              <a:rPr lang="zh-CN" altLang="en-US" sz="2000" dirty="0">
                <a:latin typeface="微软雅黑" pitchFamily="34" charset="-122"/>
                <a:ea typeface="微软雅黑" pitchFamily="34" charset="-122"/>
              </a:rPr>
              <a:t>）、集合（</a:t>
            </a:r>
            <a:r>
              <a:rPr lang="en-US" altLang="zh-CN" sz="2000" dirty="0">
                <a:latin typeface="微软雅黑" pitchFamily="34" charset="-122"/>
                <a:ea typeface="微软雅黑" pitchFamily="34" charset="-122"/>
              </a:rPr>
              <a:t>set</a:t>
            </a:r>
            <a:r>
              <a:rPr lang="zh-CN" altLang="en-US" sz="2000" dirty="0">
                <a:latin typeface="微软雅黑" pitchFamily="34" charset="-122"/>
                <a:ea typeface="微软雅黑" pitchFamily="34" charset="-122"/>
              </a:rPr>
              <a:t>）、映射    </a:t>
            </a:r>
            <a:endParaRPr lang="en-US" altLang="zh-CN" sz="2000" dirty="0">
              <a:latin typeface="微软雅黑" pitchFamily="34" charset="-122"/>
              <a:ea typeface="微软雅黑" pitchFamily="34" charset="-122"/>
            </a:endParaRPr>
          </a:p>
          <a:p>
            <a:pPr indent="269875" algn="just">
              <a:lnSpc>
                <a:spcPct val="125000"/>
              </a:lnSpc>
              <a:buClr>
                <a:srgbClr val="FF0000"/>
              </a:buClr>
            </a:pPr>
            <a:r>
              <a:rPr lang="zh-CN" altLang="en-US" sz="2000" dirty="0">
                <a:latin typeface="微软雅黑" pitchFamily="34" charset="-122"/>
                <a:ea typeface="微软雅黑" pitchFamily="34" charset="-122"/>
              </a:rPr>
              <a:t>类型（</a:t>
            </a:r>
            <a:r>
              <a:rPr lang="en-US" altLang="zh-CN" sz="2000" dirty="0" err="1">
                <a:latin typeface="微软雅黑" pitchFamily="34" charset="-122"/>
                <a:ea typeface="微软雅黑" pitchFamily="34" charset="-122"/>
              </a:rPr>
              <a:t>dict</a:t>
            </a:r>
            <a:r>
              <a:rPr lang="en-US" altLang="zh-CN" sz="2000" dirty="0">
                <a:latin typeface="微软雅黑" pitchFamily="34" charset="-122"/>
                <a:ea typeface="微软雅黑" pitchFamily="34" charset="-122"/>
              </a:rPr>
              <a:t>)</a:t>
            </a:r>
          </a:p>
        </p:txBody>
      </p:sp>
      <p:grpSp>
        <p:nvGrpSpPr>
          <p:cNvPr id="12" name="组合 11"/>
          <p:cNvGrpSpPr/>
          <p:nvPr/>
        </p:nvGrpSpPr>
        <p:grpSpPr>
          <a:xfrm>
            <a:off x="2437579" y="1571995"/>
            <a:ext cx="5752773" cy="923330"/>
            <a:chOff x="1766456" y="1710035"/>
            <a:chExt cx="3574472" cy="923330"/>
          </a:xfrm>
        </p:grpSpPr>
        <p:pic>
          <p:nvPicPr>
            <p:cNvPr id="13" name="图片 12" descr="6.jpg"/>
            <p:cNvPicPr>
              <a:picLocks noChangeAspect="1"/>
            </p:cNvPicPr>
            <p:nvPr/>
          </p:nvPicPr>
          <p:blipFill>
            <a:blip r:embed="rId2" cstate="print"/>
            <a:stretch>
              <a:fillRect/>
            </a:stretch>
          </p:blipFill>
          <p:spPr>
            <a:xfrm>
              <a:off x="1766456" y="1726045"/>
              <a:ext cx="699830" cy="904009"/>
            </a:xfrm>
            <a:prstGeom prst="rect">
              <a:avLst/>
            </a:prstGeom>
          </p:spPr>
        </p:pic>
        <p:sp>
          <p:nvSpPr>
            <p:cNvPr id="14" name="矩形 13"/>
            <p:cNvSpPr/>
            <p:nvPr/>
          </p:nvSpPr>
          <p:spPr>
            <a:xfrm>
              <a:off x="2556165" y="1710035"/>
              <a:ext cx="2784763" cy="923330"/>
            </a:xfrm>
            <a:prstGeom prst="rect">
              <a:avLst/>
            </a:prstGeom>
          </p:spPr>
          <p:txBody>
            <a:bodyPr wrap="square">
              <a:spAutoFit/>
            </a:bodyPr>
            <a:lstStyle/>
            <a:p>
              <a:r>
                <a:rPr lang="zh-CN" altLang="en-US" b="1" dirty="0"/>
                <a:t>           </a:t>
              </a:r>
              <a:r>
                <a:rPr lang="zh-CN" altLang="en-US" b="1" dirty="0">
                  <a:solidFill>
                    <a:srgbClr val="FF0000"/>
                  </a:solidFill>
                </a:rPr>
                <a:t>社会主义核心价值观</a:t>
              </a:r>
            </a:p>
            <a:p>
              <a:r>
                <a:rPr lang="zh-CN" altLang="en-US" b="1" dirty="0"/>
                <a:t>富强	民主	文明	和谐</a:t>
              </a:r>
            </a:p>
            <a:p>
              <a:r>
                <a:rPr lang="zh-CN" altLang="en-US" b="1" dirty="0"/>
                <a:t>自由	平等	公正	法治</a:t>
              </a:r>
            </a:p>
            <a:p>
              <a:r>
                <a:rPr lang="zh-CN" altLang="en-US" b="1" dirty="0"/>
                <a:t>爱国	敬业	诚信	友善</a:t>
              </a:r>
            </a:p>
          </p:txBody>
        </p:sp>
      </p:grpSp>
      <p:pic>
        <p:nvPicPr>
          <p:cNvPr id="15" name="Picture 7"/>
          <p:cNvPicPr>
            <a:picLocks noChangeAspect="1" noChangeArrowheads="1"/>
          </p:cNvPicPr>
          <p:nvPr/>
        </p:nvPicPr>
        <p:blipFill>
          <a:blip r:embed="rId3" cstate="print"/>
          <a:srcRect/>
          <a:stretch>
            <a:fillRect/>
          </a:stretch>
        </p:blipFill>
        <p:spPr bwMode="auto">
          <a:xfrm>
            <a:off x="1995921" y="4716614"/>
            <a:ext cx="5309754" cy="1656403"/>
          </a:xfrm>
          <a:prstGeom prst="rect">
            <a:avLst/>
          </a:prstGeom>
          <a:noFill/>
          <a:ln w="9525">
            <a:noFill/>
            <a:miter lim="800000"/>
            <a:headEnd/>
            <a:tailEnd/>
          </a:ln>
        </p:spPr>
      </p:pic>
      <p:grpSp>
        <p:nvGrpSpPr>
          <p:cNvPr id="16" name="组合 15"/>
          <p:cNvGrpSpPr/>
          <p:nvPr/>
        </p:nvGrpSpPr>
        <p:grpSpPr>
          <a:xfrm>
            <a:off x="251520" y="116632"/>
            <a:ext cx="4231148" cy="684042"/>
            <a:chOff x="670633" y="1326432"/>
            <a:chExt cx="4231148" cy="684042"/>
          </a:xfrm>
        </p:grpSpPr>
        <p:sp>
          <p:nvSpPr>
            <p:cNvPr id="17"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18" name="组合 17"/>
            <p:cNvGrpSpPr/>
            <p:nvPr/>
          </p:nvGrpSpPr>
          <p:grpSpPr>
            <a:xfrm>
              <a:off x="958665" y="1327471"/>
              <a:ext cx="842977" cy="683003"/>
              <a:chOff x="958665" y="1327471"/>
              <a:chExt cx="842977" cy="683003"/>
            </a:xfrm>
          </p:grpSpPr>
          <p:sp>
            <p:nvSpPr>
              <p:cNvPr id="19"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20" name="图片 19" descr="1.jpg"/>
              <p:cNvPicPr>
                <a:picLocks noChangeAspect="1"/>
              </p:cNvPicPr>
              <p:nvPr/>
            </p:nvPicPr>
            <p:blipFill>
              <a:blip r:embed="rId4"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2319795051"/>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wipe(down)">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wipe(down)">
                                      <p:cBhvr>
                                        <p:cTn id="23" dur="500"/>
                                        <p:tgtEl>
                                          <p:spTgt spid="10">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wipe(down)">
                                      <p:cBhvr>
                                        <p:cTn id="28" dur="500"/>
                                        <p:tgtEl>
                                          <p:spTgt spid="11">
                                            <p:txEl>
                                              <p:pRg st="0" end="0"/>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wipe(down)">
                                      <p:cBhvr>
                                        <p:cTn id="31" dur="500"/>
                                        <p:tgtEl>
                                          <p:spTgt spid="11">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10" grpId="0" build="allAtOnce"/>
      <p:bldP spid="11"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38913"/>
          <p:cNvSpPr>
            <a:spLocks noGrp="1"/>
          </p:cNvSpPr>
          <p:nvPr>
            <p:ph type="title"/>
          </p:nvPr>
        </p:nvSpPr>
        <p:spPr>
          <a:xfrm>
            <a:off x="393084" y="489398"/>
            <a:ext cx="9140825" cy="924563"/>
          </a:xfrm>
        </p:spPr>
        <p:txBody>
          <a:bodyPr>
            <a:normAutofit/>
          </a:body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使用pickle模块</a:t>
            </a:r>
          </a:p>
        </p:txBody>
      </p:sp>
      <p:sp>
        <p:nvSpPr>
          <p:cNvPr id="56322" name="文本占位符 38914"/>
          <p:cNvSpPr>
            <a:spLocks noGrp="1"/>
          </p:cNvSpPr>
          <p:nvPr>
            <p:ph idx="1"/>
          </p:nvPr>
        </p:nvSpPr>
        <p:spPr>
          <a:xfrm>
            <a:off x="740308" y="1484784"/>
            <a:ext cx="7617866" cy="3555689"/>
          </a:xfrm>
        </p:spPr>
        <p:txBody>
          <a:bodyPr vert="horz" wrap="square" lIns="68591" tIns="34295" rIns="68591" bIns="34295" numCol="1" anchor="t" anchorCtr="0" compatLnSpc="1">
            <a:prstTxWarp prst="textNoShape">
              <a:avLst/>
            </a:prstTxWarp>
          </a:bodyPr>
          <a:lstStyle/>
          <a:p>
            <a:pPr>
              <a:lnSpc>
                <a:spcPct val="80000"/>
              </a:lnSpc>
              <a:spcBef>
                <a:spcPct val="0"/>
              </a:spcBef>
              <a:buClr>
                <a:srgbClr val="FF0000"/>
              </a:buClr>
              <a:buFont typeface="Wingdings" panose="05000000000000000000" pitchFamily="2" charset="2"/>
              <a:buChar char="ü"/>
            </a:pPr>
            <a:r>
              <a:rPr lang="zh-CN" altLang="en-US" sz="2400" dirty="0"/>
              <a:t>例：</a:t>
            </a:r>
            <a:r>
              <a:rPr lang="en-US" altLang="zh-CN" sz="2400" dirty="0"/>
              <a:t> </a:t>
            </a:r>
            <a:r>
              <a:rPr lang="zh-CN" altLang="en-US" sz="2400" dirty="0"/>
              <a:t>写入二进制文件。</a:t>
            </a:r>
          </a:p>
          <a:p>
            <a:pPr>
              <a:spcBef>
                <a:spcPct val="0"/>
              </a:spcBef>
              <a:buNone/>
            </a:pPr>
            <a:r>
              <a:rPr lang="zh-CN" altLang="en-US" sz="1600" dirty="0">
                <a:latin typeface="Consolas" panose="020B0609020204030204" pitchFamily="49" charset="0"/>
              </a:rPr>
              <a:t>import pickle</a:t>
            </a:r>
          </a:p>
          <a:p>
            <a:pPr>
              <a:spcBef>
                <a:spcPct val="0"/>
              </a:spcBef>
              <a:buNone/>
            </a:pPr>
            <a:endParaRPr lang="zh-CN" altLang="en-US" sz="1600" dirty="0">
              <a:latin typeface="Consolas" panose="020B0609020204030204" pitchFamily="49" charset="0"/>
            </a:endParaRPr>
          </a:p>
          <a:p>
            <a:pPr>
              <a:spcBef>
                <a:spcPct val="0"/>
              </a:spcBef>
              <a:buNone/>
            </a:pPr>
            <a:r>
              <a:rPr lang="zh-CN" altLang="en-US" sz="1600" dirty="0">
                <a:latin typeface="Consolas" panose="020B0609020204030204" pitchFamily="49" charset="0"/>
              </a:rPr>
              <a:t>i = 13000000</a:t>
            </a:r>
          </a:p>
          <a:p>
            <a:pPr>
              <a:spcBef>
                <a:spcPct val="0"/>
              </a:spcBef>
              <a:buNone/>
            </a:pPr>
            <a:r>
              <a:rPr lang="zh-CN" altLang="en-US" sz="1600" dirty="0">
                <a:latin typeface="Consolas" panose="020B0609020204030204" pitchFamily="49" charset="0"/>
              </a:rPr>
              <a:t>a = 99.056</a:t>
            </a:r>
          </a:p>
          <a:p>
            <a:pPr>
              <a:spcBef>
                <a:spcPct val="0"/>
              </a:spcBef>
              <a:buNone/>
            </a:pPr>
            <a:r>
              <a:rPr lang="zh-CN" altLang="en-US" sz="1600" dirty="0">
                <a:latin typeface="Consolas" panose="020B0609020204030204" pitchFamily="49" charset="0"/>
              </a:rPr>
              <a:t>s = '中国人民123abc'</a:t>
            </a:r>
          </a:p>
          <a:p>
            <a:pPr>
              <a:spcBef>
                <a:spcPct val="0"/>
              </a:spcBef>
              <a:buNone/>
            </a:pPr>
            <a:r>
              <a:rPr lang="zh-CN" altLang="en-US" sz="1600" dirty="0">
                <a:latin typeface="Consolas" panose="020B0609020204030204" pitchFamily="49" charset="0"/>
              </a:rPr>
              <a:t>lst = [[1, 2, 3], [4, 5, 6], [7, 8, 9]]</a:t>
            </a:r>
          </a:p>
          <a:p>
            <a:pPr>
              <a:spcBef>
                <a:spcPct val="0"/>
              </a:spcBef>
              <a:buNone/>
            </a:pPr>
            <a:r>
              <a:rPr lang="zh-CN" altLang="en-US" sz="1600" dirty="0">
                <a:latin typeface="Consolas" panose="020B0609020204030204" pitchFamily="49" charset="0"/>
              </a:rPr>
              <a:t>tu = (-5, 10, 8)</a:t>
            </a:r>
          </a:p>
          <a:p>
            <a:pPr>
              <a:spcBef>
                <a:spcPct val="0"/>
              </a:spcBef>
              <a:buNone/>
            </a:pPr>
            <a:r>
              <a:rPr lang="zh-CN" altLang="en-US" sz="1600" dirty="0">
                <a:latin typeface="Consolas" panose="020B0609020204030204" pitchFamily="49" charset="0"/>
              </a:rPr>
              <a:t>coll = {4, 5, 6}</a:t>
            </a:r>
          </a:p>
          <a:p>
            <a:pPr>
              <a:spcBef>
                <a:spcPct val="0"/>
              </a:spcBef>
              <a:buNone/>
            </a:pPr>
            <a:r>
              <a:rPr lang="zh-CN" altLang="en-US" sz="1600" dirty="0">
                <a:latin typeface="Consolas" panose="020B0609020204030204" pitchFamily="49" charset="0"/>
              </a:rPr>
              <a:t>dic = {'a':'apple', 'b':'banana', 'g':'grape', 'o':'orange'}</a:t>
            </a:r>
          </a:p>
          <a:p>
            <a:pPr>
              <a:spcBef>
                <a:spcPct val="0"/>
              </a:spcBef>
              <a:buNone/>
            </a:pPr>
            <a:r>
              <a:rPr lang="zh-CN" altLang="en-US" sz="1600" dirty="0">
                <a:latin typeface="Consolas" panose="020B0609020204030204" pitchFamily="49" charset="0"/>
              </a:rPr>
              <a:t>data = [i, a, s, lst, tu, coll, dic]</a:t>
            </a:r>
          </a:p>
          <a:p>
            <a:pPr>
              <a:spcBef>
                <a:spcPct val="0"/>
              </a:spcBef>
              <a:buNone/>
            </a:pPr>
            <a:endParaRPr lang="zh-CN" altLang="en-US" sz="1600" dirty="0">
              <a:latin typeface="Consolas" panose="020B0609020204030204" pitchFamily="49" charset="0"/>
            </a:endParaRPr>
          </a:p>
          <a:p>
            <a:pPr>
              <a:spcBef>
                <a:spcPct val="0"/>
              </a:spcBef>
              <a:buNone/>
            </a:pPr>
            <a:r>
              <a:rPr lang="zh-CN" altLang="en-US" sz="1600" dirty="0">
                <a:latin typeface="Consolas" panose="020B0609020204030204" pitchFamily="49" charset="0"/>
              </a:rPr>
              <a:t>with open('sample_pickle.dat', 'wb') as f:</a:t>
            </a:r>
          </a:p>
          <a:p>
            <a:pPr>
              <a:spcBef>
                <a:spcPct val="0"/>
              </a:spcBef>
              <a:buNone/>
            </a:pPr>
            <a:r>
              <a:rPr lang="zh-CN" altLang="en-US" sz="1600" dirty="0">
                <a:latin typeface="Consolas" panose="020B0609020204030204" pitchFamily="49" charset="0"/>
              </a:rPr>
              <a:t>    try:</a:t>
            </a:r>
          </a:p>
          <a:p>
            <a:pPr>
              <a:spcBef>
                <a:spcPct val="0"/>
              </a:spcBef>
              <a:buNone/>
            </a:pPr>
            <a:r>
              <a:rPr lang="zh-CN" altLang="en-US" sz="1600" dirty="0">
                <a:latin typeface="Consolas" panose="020B0609020204030204" pitchFamily="49" charset="0"/>
              </a:rPr>
              <a:t>         pickle.dump(len(data), f) </a:t>
            </a:r>
            <a:r>
              <a:rPr lang="zh-CN" altLang="en-US" sz="1600" dirty="0">
                <a:solidFill>
                  <a:srgbClr val="0000FF"/>
                </a:solidFill>
                <a:latin typeface="Consolas" panose="020B0609020204030204" pitchFamily="49" charset="0"/>
              </a:rPr>
              <a:t>#表示后面将要写入的数据个数</a:t>
            </a:r>
          </a:p>
          <a:p>
            <a:pPr>
              <a:spcBef>
                <a:spcPct val="0"/>
              </a:spcBef>
              <a:buNone/>
            </a:pPr>
            <a:r>
              <a:rPr lang="zh-CN" altLang="en-US" sz="1600" dirty="0">
                <a:latin typeface="Consolas" panose="020B0609020204030204" pitchFamily="49" charset="0"/>
              </a:rPr>
              <a:t>         for item in data:</a:t>
            </a:r>
          </a:p>
          <a:p>
            <a:pPr>
              <a:spcBef>
                <a:spcPct val="0"/>
              </a:spcBef>
              <a:buNone/>
            </a:pPr>
            <a:r>
              <a:rPr lang="zh-CN" altLang="en-US" sz="1600" dirty="0">
                <a:latin typeface="Consolas" panose="020B0609020204030204" pitchFamily="49" charset="0"/>
              </a:rPr>
              <a:t>              pickle.dump(item, f)</a:t>
            </a:r>
          </a:p>
          <a:p>
            <a:pPr>
              <a:spcBef>
                <a:spcPct val="0"/>
              </a:spcBef>
              <a:buNone/>
            </a:pPr>
            <a:r>
              <a:rPr lang="zh-CN" altLang="en-US" sz="1600" dirty="0">
                <a:latin typeface="Consolas" panose="020B0609020204030204" pitchFamily="49" charset="0"/>
              </a:rPr>
              <a:t>    except:</a:t>
            </a:r>
          </a:p>
          <a:p>
            <a:pPr>
              <a:spcBef>
                <a:spcPct val="0"/>
              </a:spcBef>
              <a:buNone/>
            </a:pPr>
            <a:r>
              <a:rPr lang="zh-CN" altLang="en-US" sz="1600" dirty="0">
                <a:latin typeface="Consolas" panose="020B0609020204030204" pitchFamily="49" charset="0"/>
              </a:rPr>
              <a:t>        print('写文件异常!')        </a:t>
            </a:r>
            <a:r>
              <a:rPr lang="zh-CN" altLang="en-US" sz="1600" dirty="0">
                <a:solidFill>
                  <a:srgbClr val="0000FF"/>
                </a:solidFill>
                <a:latin typeface="Consolas" panose="020B0609020204030204" pitchFamily="49" charset="0"/>
              </a:rPr>
              <a:t>#如果写文件异常则跳到此处执行</a:t>
            </a:r>
          </a:p>
        </p:txBody>
      </p:sp>
      <p:grpSp>
        <p:nvGrpSpPr>
          <p:cNvPr id="4" name="组合 109"/>
          <p:cNvGrpSpPr/>
          <p:nvPr/>
        </p:nvGrpSpPr>
        <p:grpSpPr>
          <a:xfrm>
            <a:off x="467544" y="116632"/>
            <a:ext cx="6912768" cy="655385"/>
            <a:chOff x="884918" y="4596123"/>
            <a:chExt cx="6912768" cy="655385"/>
          </a:xfrm>
        </p:grpSpPr>
        <p:sp>
          <p:nvSpPr>
            <p:cNvPr id="5"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6" name="图片 5"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7"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Tree>
    <p:extLst>
      <p:ext uri="{BB962C8B-B14F-4D97-AF65-F5344CB8AC3E}">
        <p14:creationId xmlns:p14="http://schemas.microsoft.com/office/powerpoint/2010/main" val="1134526173"/>
      </p:ext>
    </p:extLst>
  </p:cSld>
  <p:clrMapOvr>
    <a:masterClrMapping/>
  </p:clrMapOvr>
  <p:transition spd="slow" advClick="0">
    <p:pull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文本占位符 39938"/>
          <p:cNvSpPr>
            <a:spLocks noGrp="1"/>
          </p:cNvSpPr>
          <p:nvPr>
            <p:ph idx="1"/>
          </p:nvPr>
        </p:nvSpPr>
        <p:spPr/>
        <p:txBody>
          <a:bodyPr vert="horz" wrap="square" lIns="68591" tIns="34295" rIns="68591" bIns="34295" numCol="1" anchor="t" anchorCtr="0" compatLnSpc="1">
            <a:prstTxWarp prst="textNoShape">
              <a:avLst/>
            </a:prstTxWarp>
          </a:bodyPr>
          <a:lstStyle/>
          <a:p>
            <a:pPr>
              <a:lnSpc>
                <a:spcPct val="90000"/>
              </a:lnSpc>
              <a:buClr>
                <a:srgbClr val="FF0000"/>
              </a:buClr>
              <a:buSzPct val="90000"/>
              <a:buFont typeface="Wingdings" panose="05000000000000000000" pitchFamily="2" charset="2"/>
              <a:buChar char="ü"/>
            </a:pPr>
            <a:r>
              <a:rPr lang="zh-CN" altLang="en-US" sz="2000" b="1" dirty="0"/>
              <a:t>例：读取二进制文件。</a:t>
            </a:r>
          </a:p>
          <a:p>
            <a:pPr>
              <a:lnSpc>
                <a:spcPct val="90000"/>
              </a:lnSpc>
              <a:buSzPct val="90000"/>
              <a:buFont typeface="Wingdings" panose="05000000000000000000" pitchFamily="2" charset="2"/>
              <a:buNone/>
            </a:pPr>
            <a:endParaRPr lang="zh-CN" altLang="en-US" sz="1350" dirty="0">
              <a:latin typeface="Consolas" panose="020B0609020204030204" pitchFamily="49" charset="0"/>
            </a:endParaRPr>
          </a:p>
        </p:txBody>
      </p:sp>
      <p:sp>
        <p:nvSpPr>
          <p:cNvPr id="5" name="标题 38913"/>
          <p:cNvSpPr>
            <a:spLocks noGrp="1"/>
          </p:cNvSpPr>
          <p:nvPr>
            <p:ph type="title"/>
          </p:nvPr>
        </p:nvSpPr>
        <p:spPr>
          <a:xfrm>
            <a:off x="393084" y="489398"/>
            <a:ext cx="9140825" cy="924563"/>
          </a:xfrm>
        </p:spPr>
        <p:txBody>
          <a:bodyPr>
            <a:normAutofit/>
          </a:body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使用pickle模块</a:t>
            </a:r>
          </a:p>
        </p:txBody>
      </p:sp>
      <p:grpSp>
        <p:nvGrpSpPr>
          <p:cNvPr id="6" name="组合 109"/>
          <p:cNvGrpSpPr/>
          <p:nvPr/>
        </p:nvGrpSpPr>
        <p:grpSpPr>
          <a:xfrm>
            <a:off x="467544" y="116632"/>
            <a:ext cx="6912768" cy="655385"/>
            <a:chOff x="884918" y="4596123"/>
            <a:chExt cx="6912768" cy="655385"/>
          </a:xfrm>
        </p:grpSpPr>
        <p:sp>
          <p:nvSpPr>
            <p:cNvPr id="7"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3" name="矩形 2"/>
          <p:cNvSpPr/>
          <p:nvPr/>
        </p:nvSpPr>
        <p:spPr>
          <a:xfrm>
            <a:off x="1979712" y="2204864"/>
            <a:ext cx="6192688" cy="1837426"/>
          </a:xfrm>
          <a:prstGeom prst="rect">
            <a:avLst/>
          </a:prstGeom>
        </p:spPr>
        <p:txBody>
          <a:bodyPr wrap="square">
            <a:spAutoFit/>
          </a:bodyPr>
          <a:lstStyle/>
          <a:p>
            <a:pPr>
              <a:lnSpc>
                <a:spcPct val="90000"/>
              </a:lnSpc>
              <a:buSzPct val="90000"/>
              <a:buFont typeface="Wingdings" panose="05000000000000000000" pitchFamily="2" charset="2"/>
              <a:buNone/>
            </a:pPr>
            <a:r>
              <a:rPr lang="zh-CN" altLang="en-US" dirty="0">
                <a:latin typeface="Consolas" panose="020B0609020204030204" pitchFamily="49" charset="0"/>
              </a:rPr>
              <a:t>import pickle</a:t>
            </a:r>
          </a:p>
          <a:p>
            <a:pPr>
              <a:lnSpc>
                <a:spcPct val="90000"/>
              </a:lnSpc>
              <a:buSzPct val="90000"/>
              <a:buFont typeface="Wingdings" panose="05000000000000000000" pitchFamily="2" charset="2"/>
              <a:buNone/>
            </a:pPr>
            <a:endParaRPr lang="zh-CN" altLang="en-US" dirty="0">
              <a:latin typeface="Consolas" panose="020B0609020204030204" pitchFamily="49" charset="0"/>
            </a:endParaRPr>
          </a:p>
          <a:p>
            <a:pPr>
              <a:lnSpc>
                <a:spcPct val="90000"/>
              </a:lnSpc>
              <a:buSzPct val="90000"/>
              <a:buFont typeface="Wingdings" panose="05000000000000000000" pitchFamily="2" charset="2"/>
              <a:buNone/>
            </a:pPr>
            <a:r>
              <a:rPr lang="zh-CN" altLang="en-US" dirty="0">
                <a:latin typeface="Consolas" panose="020B0609020204030204" pitchFamily="49" charset="0"/>
              </a:rPr>
              <a:t>with open('sample_pickle.dat', 'rb') as f:</a:t>
            </a:r>
          </a:p>
          <a:p>
            <a:pPr>
              <a:lnSpc>
                <a:spcPct val="90000"/>
              </a:lnSpc>
              <a:buSzPct val="90000"/>
              <a:buFont typeface="Wingdings" panose="05000000000000000000" pitchFamily="2" charset="2"/>
              <a:buNone/>
            </a:pPr>
            <a:r>
              <a:rPr lang="zh-CN" altLang="en-US" dirty="0">
                <a:latin typeface="Consolas" panose="020B0609020204030204" pitchFamily="49" charset="0"/>
              </a:rPr>
              <a:t>    n = pickle.load(f)        </a:t>
            </a:r>
            <a:r>
              <a:rPr lang="zh-CN" altLang="en-US" dirty="0">
                <a:solidFill>
                  <a:srgbClr val="0000FF"/>
                </a:solidFill>
                <a:latin typeface="Consolas" panose="020B0609020204030204" pitchFamily="49" charset="0"/>
              </a:rPr>
              <a:t>#读出文件的数据个数</a:t>
            </a:r>
          </a:p>
          <a:p>
            <a:pPr>
              <a:lnSpc>
                <a:spcPct val="90000"/>
              </a:lnSpc>
              <a:buSzPct val="90000"/>
              <a:buFont typeface="Wingdings" panose="05000000000000000000" pitchFamily="2" charset="2"/>
              <a:buNone/>
            </a:pPr>
            <a:r>
              <a:rPr lang="zh-CN" altLang="en-US" dirty="0">
                <a:latin typeface="Consolas" panose="020B0609020204030204" pitchFamily="49" charset="0"/>
              </a:rPr>
              <a:t>    for i in range(n):</a:t>
            </a:r>
          </a:p>
          <a:p>
            <a:pPr>
              <a:lnSpc>
                <a:spcPct val="90000"/>
              </a:lnSpc>
              <a:buSzPct val="90000"/>
              <a:buFont typeface="Wingdings" panose="05000000000000000000" pitchFamily="2" charset="2"/>
              <a:buNone/>
            </a:pPr>
            <a:r>
              <a:rPr lang="zh-CN" altLang="en-US" dirty="0">
                <a:latin typeface="Consolas" panose="020B0609020204030204" pitchFamily="49" charset="0"/>
              </a:rPr>
              <a:t>        x = pickle.load(f)</a:t>
            </a:r>
          </a:p>
          <a:p>
            <a:pPr>
              <a:lnSpc>
                <a:spcPct val="90000"/>
              </a:lnSpc>
              <a:buSzPct val="90000"/>
              <a:buFont typeface="Wingdings" panose="05000000000000000000" pitchFamily="2" charset="2"/>
              <a:buNone/>
            </a:pPr>
            <a:r>
              <a:rPr lang="zh-CN" altLang="en-US" dirty="0">
                <a:latin typeface="Consolas" panose="020B0609020204030204" pitchFamily="49" charset="0"/>
              </a:rPr>
              <a:t>        print(x)</a:t>
            </a:r>
          </a:p>
        </p:txBody>
      </p:sp>
    </p:spTree>
    <p:extLst>
      <p:ext uri="{BB962C8B-B14F-4D97-AF65-F5344CB8AC3E}">
        <p14:creationId xmlns:p14="http://schemas.microsoft.com/office/powerpoint/2010/main" val="918180357"/>
      </p:ext>
    </p:extLst>
  </p:cSld>
  <p:clrMapOvr>
    <a:masterClrMapping/>
  </p:clrMapOvr>
  <p:transition spd="slow" advClick="0">
    <p:pull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文本占位符 40962"/>
          <p:cNvSpPr>
            <a:spLocks noGrp="1"/>
          </p:cNvSpPr>
          <p:nvPr>
            <p:ph idx="1"/>
          </p:nvPr>
        </p:nvSpPr>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ü"/>
            </a:pPr>
            <a:r>
              <a:rPr lang="zh-CN" altLang="en-US" sz="2000" b="1" dirty="0"/>
              <a:t>例：使用struct模块写入二进制文件。</a:t>
            </a:r>
          </a:p>
        </p:txBody>
      </p:sp>
      <p:sp>
        <p:nvSpPr>
          <p:cNvPr id="4"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Struct</a:t>
            </a:r>
            <a:r>
              <a:rPr lang="zh-CN" altLang="en-US" sz="2800" noProof="1">
                <a:latin typeface="Times New Roman" panose="02020603050405020304" pitchFamily="18" charset="0"/>
                <a:ea typeface="仿宋" panose="02010609060101010101" pitchFamily="49" charset="-122"/>
              </a:rPr>
              <a:t>模块</a:t>
            </a:r>
          </a:p>
        </p:txBody>
      </p:sp>
      <p:grpSp>
        <p:nvGrpSpPr>
          <p:cNvPr id="5" name="组合 109"/>
          <p:cNvGrpSpPr/>
          <p:nvPr/>
        </p:nvGrpSpPr>
        <p:grpSpPr>
          <a:xfrm>
            <a:off x="467544" y="116632"/>
            <a:ext cx="6912768" cy="655385"/>
            <a:chOff x="884918" y="4596123"/>
            <a:chExt cx="6912768" cy="655385"/>
          </a:xfrm>
        </p:grpSpPr>
        <p:sp>
          <p:nvSpPr>
            <p:cNvPr id="6"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3" name="矩形 2"/>
          <p:cNvSpPr/>
          <p:nvPr/>
        </p:nvSpPr>
        <p:spPr>
          <a:xfrm>
            <a:off x="236048" y="2169911"/>
            <a:ext cx="6750496" cy="2616101"/>
          </a:xfrm>
          <a:prstGeom prst="rect">
            <a:avLst/>
          </a:prstGeom>
        </p:spPr>
        <p:txBody>
          <a:bodyPr wrap="square">
            <a:spAutoFit/>
          </a:bodyPr>
          <a:lstStyle/>
          <a:p>
            <a:pPr>
              <a:buSzPct val="90000"/>
              <a:buFont typeface="Wingdings" panose="05000000000000000000" pitchFamily="2" charset="2"/>
              <a:buNone/>
            </a:pPr>
            <a:r>
              <a:rPr lang="zh-CN" altLang="en-US" sz="1600" dirty="0">
                <a:latin typeface="Consolas" panose="020B0609020204030204" pitchFamily="49" charset="0"/>
              </a:rPr>
              <a:t>import struct</a:t>
            </a:r>
          </a:p>
          <a:p>
            <a:pPr>
              <a:buSzPct val="90000"/>
              <a:buFont typeface="Wingdings" panose="05000000000000000000" pitchFamily="2" charset="2"/>
              <a:buNone/>
            </a:pPr>
            <a:endParaRPr lang="zh-CN" altLang="en-US" sz="1600" dirty="0">
              <a:latin typeface="Consolas" panose="020B0609020204030204" pitchFamily="49" charset="0"/>
            </a:endParaRPr>
          </a:p>
          <a:p>
            <a:pPr>
              <a:buSzPct val="90000"/>
              <a:buFont typeface="Wingdings" panose="05000000000000000000" pitchFamily="2" charset="2"/>
              <a:buNone/>
            </a:pPr>
            <a:r>
              <a:rPr lang="zh-CN" altLang="en-US" sz="1600" dirty="0">
                <a:latin typeface="Consolas" panose="020B0609020204030204" pitchFamily="49" charset="0"/>
              </a:rPr>
              <a:t>n = 1300000000</a:t>
            </a:r>
          </a:p>
          <a:p>
            <a:pPr>
              <a:buSzPct val="90000"/>
              <a:buFont typeface="Wingdings" panose="05000000000000000000" pitchFamily="2" charset="2"/>
              <a:buNone/>
            </a:pPr>
            <a:r>
              <a:rPr lang="zh-CN" altLang="en-US" sz="1600" dirty="0">
                <a:latin typeface="Consolas" panose="020B0609020204030204" pitchFamily="49" charset="0"/>
              </a:rPr>
              <a:t>x = 96.45</a:t>
            </a:r>
          </a:p>
          <a:p>
            <a:pPr>
              <a:buSzPct val="90000"/>
              <a:buFont typeface="Wingdings" panose="05000000000000000000" pitchFamily="2" charset="2"/>
              <a:buNone/>
            </a:pPr>
            <a:r>
              <a:rPr lang="zh-CN" altLang="en-US" sz="1600" dirty="0">
                <a:latin typeface="Consolas" panose="020B0609020204030204" pitchFamily="49" charset="0"/>
              </a:rPr>
              <a:t>b = True</a:t>
            </a:r>
          </a:p>
          <a:p>
            <a:pPr>
              <a:buSzPct val="90000"/>
              <a:buFont typeface="Wingdings" panose="05000000000000000000" pitchFamily="2" charset="2"/>
              <a:buNone/>
            </a:pPr>
            <a:r>
              <a:rPr lang="zh-CN" altLang="en-US" sz="1600" dirty="0">
                <a:latin typeface="Consolas" panose="020B0609020204030204" pitchFamily="49" charset="0"/>
              </a:rPr>
              <a:t>s = 'a1@中国'</a:t>
            </a:r>
          </a:p>
          <a:p>
            <a:pPr>
              <a:buSzPct val="90000"/>
              <a:buFont typeface="Wingdings" panose="05000000000000000000" pitchFamily="2" charset="2"/>
              <a:buNone/>
            </a:pPr>
            <a:r>
              <a:rPr lang="zh-CN" altLang="en-US" sz="1600" dirty="0">
                <a:latin typeface="Consolas" panose="020B0609020204030204" pitchFamily="49" charset="0"/>
              </a:rPr>
              <a:t>sn = struct.pack('if?', n, x, b) </a:t>
            </a:r>
            <a:r>
              <a:rPr lang="zh-CN" altLang="en-US" sz="1600" dirty="0">
                <a:solidFill>
                  <a:srgbClr val="0000FF"/>
                </a:solidFill>
                <a:latin typeface="Consolas" panose="020B0609020204030204" pitchFamily="49" charset="0"/>
              </a:rPr>
              <a:t>#序列化</a:t>
            </a:r>
          </a:p>
          <a:p>
            <a:pPr>
              <a:buSzPct val="90000"/>
              <a:buFont typeface="Wingdings" panose="05000000000000000000" pitchFamily="2" charset="2"/>
              <a:buNone/>
            </a:pPr>
            <a:r>
              <a:rPr lang="zh-CN" altLang="en-US" sz="1600" dirty="0">
                <a:latin typeface="Consolas" panose="020B0609020204030204" pitchFamily="49" charset="0"/>
              </a:rPr>
              <a:t>with open('sample_struct.dat', 'wb') as fp:</a:t>
            </a:r>
          </a:p>
          <a:p>
            <a:pPr>
              <a:buSzPct val="90000"/>
              <a:buFont typeface="Wingdings" panose="05000000000000000000" pitchFamily="2" charset="2"/>
              <a:buNone/>
            </a:pPr>
            <a:r>
              <a:rPr lang="zh-CN" altLang="en-US" sz="1600" dirty="0">
                <a:latin typeface="Consolas" panose="020B0609020204030204" pitchFamily="49" charset="0"/>
              </a:rPr>
              <a:t>    fp.write(sn)         </a:t>
            </a:r>
            <a:r>
              <a:rPr lang="zh-CN" altLang="en-US" sz="1600" dirty="0">
                <a:solidFill>
                  <a:srgbClr val="0000FF"/>
                </a:solidFill>
                <a:latin typeface="Consolas" panose="020B0609020204030204" pitchFamily="49" charset="0"/>
              </a:rPr>
              <a:t>#写入字节串 </a:t>
            </a:r>
          </a:p>
          <a:p>
            <a:pPr>
              <a:buSzPct val="90000"/>
              <a:buFont typeface="Wingdings" panose="05000000000000000000" pitchFamily="2" charset="2"/>
              <a:buNone/>
            </a:pPr>
            <a:r>
              <a:rPr lang="zh-CN" altLang="en-US" sz="1600" dirty="0">
                <a:latin typeface="Consolas" panose="020B0609020204030204" pitchFamily="49" charset="0"/>
              </a:rPr>
              <a:t>    fp.write(s.encode()) </a:t>
            </a:r>
            <a:r>
              <a:rPr lang="zh-CN" altLang="en-US" sz="1600" dirty="0">
                <a:solidFill>
                  <a:srgbClr val="0000FF"/>
                </a:solidFill>
                <a:latin typeface="Consolas" panose="020B0609020204030204" pitchFamily="49" charset="0"/>
              </a:rPr>
              <a:t>#字符串直接编码为字节串写入</a:t>
            </a:r>
          </a:p>
        </p:txBody>
      </p:sp>
      <p:pic>
        <p:nvPicPr>
          <p:cNvPr id="9" name="图片 8"/>
          <p:cNvPicPr>
            <a:picLocks noChangeAspect="1"/>
          </p:cNvPicPr>
          <p:nvPr/>
        </p:nvPicPr>
        <p:blipFill>
          <a:blip r:embed="rId3"/>
          <a:stretch>
            <a:fillRect/>
          </a:stretch>
        </p:blipFill>
        <p:spPr>
          <a:xfrm>
            <a:off x="5996701" y="1020275"/>
            <a:ext cx="3113654" cy="4974062"/>
          </a:xfrm>
          <a:prstGeom prst="rect">
            <a:avLst/>
          </a:prstGeom>
        </p:spPr>
      </p:pic>
    </p:spTree>
    <p:extLst>
      <p:ext uri="{BB962C8B-B14F-4D97-AF65-F5344CB8AC3E}">
        <p14:creationId xmlns:p14="http://schemas.microsoft.com/office/powerpoint/2010/main" val="550812696"/>
      </p:ext>
    </p:extLst>
  </p:cSld>
  <p:clrMapOvr>
    <a:masterClrMapping/>
  </p:clrMapOvr>
  <p:transition spd="slow" advClick="0">
    <p:pull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文本占位符 41986"/>
          <p:cNvSpPr>
            <a:spLocks noGrp="1"/>
          </p:cNvSpPr>
          <p:nvPr>
            <p:ph idx="1"/>
          </p:nvPr>
        </p:nvSpPr>
        <p:spPr>
          <a:xfrm>
            <a:off x="467544" y="1414844"/>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dirty="0"/>
              <a:t>例：使用struct模块读取二进制文件。</a:t>
            </a:r>
          </a:p>
          <a:p>
            <a:pPr>
              <a:spcBef>
                <a:spcPct val="0"/>
              </a:spcBef>
              <a:buSzPct val="90000"/>
              <a:buFont typeface="Wingdings" panose="05000000000000000000" pitchFamily="2" charset="2"/>
              <a:buNone/>
            </a:pPr>
            <a:endParaRPr lang="zh-CN" altLang="en-US" sz="1350" dirty="0">
              <a:latin typeface="Consolas" panose="020B0609020204030204" pitchFamily="49" charset="0"/>
            </a:endParaRPr>
          </a:p>
        </p:txBody>
      </p:sp>
      <p:sp>
        <p:nvSpPr>
          <p:cNvPr id="5"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Struct</a:t>
            </a:r>
            <a:r>
              <a:rPr lang="zh-CN" altLang="en-US" sz="2800" noProof="1">
                <a:latin typeface="Times New Roman" panose="02020603050405020304" pitchFamily="18" charset="0"/>
                <a:ea typeface="仿宋" panose="02010609060101010101" pitchFamily="49" charset="-122"/>
              </a:rPr>
              <a:t>模块</a:t>
            </a:r>
          </a:p>
        </p:txBody>
      </p:sp>
      <p:grpSp>
        <p:nvGrpSpPr>
          <p:cNvPr id="6" name="组合 109"/>
          <p:cNvGrpSpPr/>
          <p:nvPr/>
        </p:nvGrpSpPr>
        <p:grpSpPr>
          <a:xfrm>
            <a:off x="467544" y="116632"/>
            <a:ext cx="6912768" cy="655385"/>
            <a:chOff x="884918" y="4596123"/>
            <a:chExt cx="6912768" cy="655385"/>
          </a:xfrm>
        </p:grpSpPr>
        <p:sp>
          <p:nvSpPr>
            <p:cNvPr id="7"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3" name="矩形 2"/>
          <p:cNvSpPr/>
          <p:nvPr/>
        </p:nvSpPr>
        <p:spPr>
          <a:xfrm>
            <a:off x="1344313" y="2176776"/>
            <a:ext cx="5760640" cy="3416320"/>
          </a:xfrm>
          <a:prstGeom prst="rect">
            <a:avLst/>
          </a:prstGeom>
        </p:spPr>
        <p:txBody>
          <a:bodyPr wrap="square">
            <a:spAutoFit/>
          </a:bodyPr>
          <a:lstStyle/>
          <a:p>
            <a:pPr>
              <a:buSzPct val="90000"/>
            </a:pPr>
            <a:r>
              <a:rPr lang="zh-CN" altLang="en-US" dirty="0">
                <a:latin typeface="Consolas" panose="020B0609020204030204" pitchFamily="49" charset="0"/>
              </a:rPr>
              <a:t>import struct</a:t>
            </a:r>
          </a:p>
          <a:p>
            <a:pPr>
              <a:buSzPct val="90000"/>
            </a:pPr>
            <a:endParaRPr lang="zh-CN" altLang="en-US" dirty="0">
              <a:latin typeface="Consolas" panose="020B0609020204030204" pitchFamily="49" charset="0"/>
            </a:endParaRPr>
          </a:p>
          <a:p>
            <a:pPr>
              <a:buSzPct val="90000"/>
            </a:pPr>
            <a:r>
              <a:rPr lang="zh-CN" altLang="en-US" dirty="0">
                <a:latin typeface="Consolas" panose="020B0609020204030204" pitchFamily="49" charset="0"/>
              </a:rPr>
              <a:t>with open('sample_struct.dat', 'rb') as fp:</a:t>
            </a:r>
          </a:p>
          <a:p>
            <a:pPr>
              <a:buSzPct val="90000"/>
            </a:pPr>
            <a:r>
              <a:rPr lang="zh-CN" altLang="en-US" dirty="0">
                <a:latin typeface="Consolas" panose="020B0609020204030204" pitchFamily="49" charset="0"/>
              </a:rPr>
              <a:t>    sn = fp.read(9)</a:t>
            </a:r>
          </a:p>
          <a:p>
            <a:pPr>
              <a:buSzPct val="90000"/>
            </a:pPr>
            <a:r>
              <a:rPr lang="zh-CN" altLang="en-US" dirty="0">
                <a:latin typeface="Consolas" panose="020B0609020204030204" pitchFamily="49" charset="0"/>
              </a:rPr>
              <a:t>    tu = struct.unpack('if?', sn) </a:t>
            </a:r>
          </a:p>
          <a:p>
            <a:pPr>
              <a:buSzPct val="90000"/>
            </a:pPr>
            <a:r>
              <a:rPr lang="zh-CN" altLang="en-US" dirty="0">
                <a:latin typeface="Consolas" panose="020B0609020204030204" pitchFamily="49" charset="0"/>
              </a:rPr>
              <a:t>    print(tu)</a:t>
            </a:r>
          </a:p>
          <a:p>
            <a:pPr>
              <a:buSzPct val="90000"/>
            </a:pPr>
            <a:r>
              <a:rPr lang="zh-CN" altLang="en-US" dirty="0">
                <a:latin typeface="Consolas" panose="020B0609020204030204" pitchFamily="49" charset="0"/>
              </a:rPr>
              <a:t>    n, x, bl = tu</a:t>
            </a:r>
          </a:p>
          <a:p>
            <a:pPr>
              <a:buSzPct val="90000"/>
            </a:pPr>
            <a:r>
              <a:rPr lang="zh-CN" altLang="en-US" dirty="0">
                <a:latin typeface="Consolas" panose="020B0609020204030204" pitchFamily="49" charset="0"/>
              </a:rPr>
              <a:t>    print('n=', n)</a:t>
            </a:r>
          </a:p>
          <a:p>
            <a:pPr>
              <a:buSzPct val="90000"/>
            </a:pPr>
            <a:r>
              <a:rPr lang="zh-CN" altLang="en-US" dirty="0">
                <a:latin typeface="Consolas" panose="020B0609020204030204" pitchFamily="49" charset="0"/>
              </a:rPr>
              <a:t>    print('x=', x)</a:t>
            </a:r>
          </a:p>
          <a:p>
            <a:pPr>
              <a:buSzPct val="90000"/>
            </a:pPr>
            <a:r>
              <a:rPr lang="zh-CN" altLang="en-US" dirty="0">
                <a:latin typeface="Consolas" panose="020B0609020204030204" pitchFamily="49" charset="0"/>
              </a:rPr>
              <a:t>    print('bl=', bl)</a:t>
            </a:r>
          </a:p>
          <a:p>
            <a:pPr>
              <a:buSzPct val="90000"/>
            </a:pPr>
            <a:r>
              <a:rPr lang="zh-CN" altLang="en-US" dirty="0">
                <a:latin typeface="Consolas" panose="020B0609020204030204" pitchFamily="49" charset="0"/>
              </a:rPr>
              <a:t>    s = fp.read(9).decode()</a:t>
            </a:r>
          </a:p>
          <a:p>
            <a:pPr>
              <a:buSzPct val="90000"/>
            </a:pPr>
            <a:r>
              <a:rPr lang="zh-CN" altLang="en-US" dirty="0">
                <a:latin typeface="Consolas" panose="020B0609020204030204" pitchFamily="49" charset="0"/>
              </a:rPr>
              <a:t>    print('s=', s)</a:t>
            </a:r>
          </a:p>
        </p:txBody>
      </p:sp>
      <p:grpSp>
        <p:nvGrpSpPr>
          <p:cNvPr id="13" name="组合 12"/>
          <p:cNvGrpSpPr/>
          <p:nvPr/>
        </p:nvGrpSpPr>
        <p:grpSpPr>
          <a:xfrm>
            <a:off x="3923928" y="3562105"/>
            <a:ext cx="5256584" cy="664704"/>
            <a:chOff x="3923928" y="3562105"/>
            <a:chExt cx="5256584" cy="664704"/>
          </a:xfrm>
        </p:grpSpPr>
        <p:sp>
          <p:nvSpPr>
            <p:cNvPr id="10" name="文本框 9"/>
            <p:cNvSpPr txBox="1"/>
            <p:nvPr/>
          </p:nvSpPr>
          <p:spPr>
            <a:xfrm>
              <a:off x="3923928" y="3857477"/>
              <a:ext cx="5256584" cy="369332"/>
            </a:xfrm>
            <a:prstGeom prst="rect">
              <a:avLst/>
            </a:prstGeom>
            <a:noFill/>
          </p:spPr>
          <p:txBody>
            <a:bodyPr wrap="square" rtlCol="0">
              <a:spAutoFit/>
            </a:bodyPr>
            <a:lstStyle/>
            <a:p>
              <a:r>
                <a:rPr lang="zh-CN" altLang="en-US" dirty="0">
                  <a:solidFill>
                    <a:srgbClr val="0000FF"/>
                  </a:solidFill>
                </a:rPr>
                <a:t>返回一个由解包数据</a:t>
              </a:r>
              <a:r>
                <a:rPr lang="en-US" altLang="zh-CN" dirty="0">
                  <a:solidFill>
                    <a:srgbClr val="0000FF"/>
                  </a:solidFill>
                </a:rPr>
                <a:t>(string)</a:t>
              </a:r>
              <a:r>
                <a:rPr lang="zh-CN" altLang="en-US" dirty="0">
                  <a:solidFill>
                    <a:srgbClr val="0000FF"/>
                  </a:solidFill>
                </a:rPr>
                <a:t>得到的一个元组</a:t>
              </a:r>
              <a:r>
                <a:rPr lang="en-US" altLang="zh-CN" dirty="0">
                  <a:solidFill>
                    <a:srgbClr val="0000FF"/>
                  </a:solidFill>
                </a:rPr>
                <a:t>(tuple)</a:t>
              </a:r>
              <a:endParaRPr lang="zh-CN" altLang="en-US" dirty="0">
                <a:solidFill>
                  <a:srgbClr val="0000FF"/>
                </a:solidFill>
              </a:endParaRPr>
            </a:p>
          </p:txBody>
        </p:sp>
        <p:cxnSp>
          <p:nvCxnSpPr>
            <p:cNvPr id="12" name="直接箭头连接符 11"/>
            <p:cNvCxnSpPr/>
            <p:nvPr/>
          </p:nvCxnSpPr>
          <p:spPr>
            <a:xfrm>
              <a:off x="3995936" y="3562105"/>
              <a:ext cx="228697" cy="38392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7478364"/>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556792"/>
            <a:ext cx="8229600" cy="4678451"/>
          </a:xfrm>
        </p:spPr>
        <p:txBody>
          <a:bodyPr/>
          <a:lstStyle/>
          <a:p>
            <a:pPr fontAlgn="base">
              <a:buFont typeface="Wingdings" panose="05000000000000000000" charset="0"/>
              <a:buChar char="v"/>
            </a:pPr>
            <a:r>
              <a:rPr lang="zh-CN" altLang="en-US" sz="1800" noProof="1"/>
              <a:t>读取的字节数为啥是</a:t>
            </a:r>
            <a:r>
              <a:rPr lang="en-US" altLang="zh-CN" sz="1800" noProof="1"/>
              <a:t>9</a:t>
            </a:r>
            <a:r>
              <a:rPr lang="zh-CN" altLang="en-US" sz="1800" noProof="1"/>
              <a:t>呢，而不是其他数字呢？</a:t>
            </a:r>
          </a:p>
          <a:p>
            <a:pPr marL="0" indent="0">
              <a:buNone/>
            </a:pPr>
            <a:endParaRPr lang="zh-CN" altLang="en-US" strike="noStrike" noProof="1"/>
          </a:p>
        </p:txBody>
      </p:sp>
      <p:sp>
        <p:nvSpPr>
          <p:cNvPr id="6" name="内容占位符 2"/>
          <p:cNvSpPr txBox="1">
            <a:spLocks/>
          </p:cNvSpPr>
          <p:nvPr/>
        </p:nvSpPr>
        <p:spPr bwMode="auto">
          <a:xfrm>
            <a:off x="827584" y="1916832"/>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Font typeface="Wingdings" panose="05000000000000000000" pitchFamily="2" charset="2"/>
              <a:buChar char="n"/>
            </a:pPr>
            <a:r>
              <a:rPr lang="zh-CN" altLang="en-US" sz="1800" noProof="1"/>
              <a:t>原因：</a:t>
            </a:r>
          </a:p>
          <a:p>
            <a:pPr marL="0" indent="0">
              <a:buFont typeface="Arial" charset="0"/>
              <a:buNone/>
            </a:pPr>
            <a:endParaRPr lang="zh-CN" altLang="en-US" sz="1350" noProof="1">
              <a:latin typeface="Consolas" panose="020B0609020204030204" pitchFamily="49" charset="0"/>
            </a:endParaRPr>
          </a:p>
          <a:p>
            <a:pPr marL="0" indent="0">
              <a:buFont typeface="Arial" charset="0"/>
              <a:buNone/>
            </a:pPr>
            <a:r>
              <a:rPr lang="zh-CN" altLang="en-US" sz="1350" noProof="1">
                <a:latin typeface="Consolas" panose="020B0609020204030204" pitchFamily="49" charset="0"/>
              </a:rPr>
              <a:t>&gt;&gt;&gt; import struct</a:t>
            </a:r>
          </a:p>
          <a:p>
            <a:pPr marL="0" indent="0">
              <a:buFont typeface="Arial" charset="0"/>
              <a:buNone/>
            </a:pPr>
            <a:r>
              <a:rPr lang="zh-CN" altLang="en-US" sz="1350" noProof="1">
                <a:latin typeface="Consolas" panose="020B0609020204030204" pitchFamily="49" charset="0"/>
              </a:rPr>
              <a:t>&gt;&gt;&gt; struct.pack('if?', 13000, 56.0, True)</a:t>
            </a:r>
          </a:p>
          <a:p>
            <a:pPr marL="0" indent="0">
              <a:buFont typeface="Arial" charset="0"/>
              <a:buNone/>
            </a:pPr>
            <a:r>
              <a:rPr lang="zh-CN" altLang="en-US" sz="1350" noProof="1">
                <a:solidFill>
                  <a:srgbClr val="00B0F0"/>
                </a:solidFill>
                <a:latin typeface="Consolas" panose="020B0609020204030204" pitchFamily="49" charset="0"/>
              </a:rPr>
              <a:t>b'\xc82\x00\x00\x00\x00`B\x01'</a:t>
            </a:r>
          </a:p>
          <a:p>
            <a:pPr marL="0" indent="0">
              <a:buFont typeface="Arial" charset="0"/>
              <a:buNone/>
            </a:pPr>
            <a:r>
              <a:rPr lang="zh-CN" altLang="en-US" sz="1350" noProof="1">
                <a:latin typeface="Consolas" panose="020B0609020204030204" pitchFamily="49" charset="0"/>
              </a:rPr>
              <a:t>&gt;&gt;&gt; len(_)</a:t>
            </a:r>
          </a:p>
          <a:p>
            <a:pPr marL="0" indent="0">
              <a:buFont typeface="Arial" charset="0"/>
              <a:buNone/>
            </a:pPr>
            <a:r>
              <a:rPr lang="zh-CN" altLang="en-US" sz="1350" noProof="1">
                <a:solidFill>
                  <a:srgbClr val="00B0F0"/>
                </a:solidFill>
                <a:latin typeface="Consolas" panose="020B0609020204030204" pitchFamily="49" charset="0"/>
              </a:rPr>
              <a:t>9</a:t>
            </a:r>
          </a:p>
          <a:p>
            <a:pPr marL="0" indent="0">
              <a:buFont typeface="Arial" charset="0"/>
              <a:buNone/>
            </a:pPr>
            <a:r>
              <a:rPr lang="zh-CN" altLang="en-US" sz="1350" noProof="1">
                <a:latin typeface="Consolas" panose="020B0609020204030204" pitchFamily="49" charset="0"/>
              </a:rPr>
              <a:t>&gt;&gt;&gt; len(struct.pack('if?', 9999, 5336.0, False))</a:t>
            </a:r>
          </a:p>
          <a:p>
            <a:pPr marL="0" indent="0">
              <a:buFont typeface="Arial" charset="0"/>
              <a:buNone/>
            </a:pPr>
            <a:r>
              <a:rPr lang="zh-CN" altLang="en-US" sz="1350" noProof="1">
                <a:solidFill>
                  <a:srgbClr val="00B0F0"/>
                </a:solidFill>
                <a:latin typeface="Consolas" panose="020B0609020204030204" pitchFamily="49" charset="0"/>
              </a:rPr>
              <a:t>9</a:t>
            </a:r>
          </a:p>
          <a:p>
            <a:pPr marL="0" indent="0">
              <a:buFont typeface="Arial" charset="0"/>
              <a:buNone/>
            </a:pPr>
            <a:r>
              <a:rPr lang="zh-CN" altLang="en-US" sz="1350" noProof="1">
                <a:latin typeface="Consolas" panose="020B0609020204030204" pitchFamily="49" charset="0"/>
              </a:rPr>
              <a:t>&gt;&gt;&gt; x = 'a1@中国'</a:t>
            </a:r>
          </a:p>
          <a:p>
            <a:pPr marL="0" indent="0">
              <a:buFont typeface="Arial" charset="0"/>
              <a:buNone/>
            </a:pPr>
            <a:r>
              <a:rPr lang="zh-CN" altLang="en-US" sz="1350" noProof="1">
                <a:latin typeface="Consolas" panose="020B0609020204030204" pitchFamily="49" charset="0"/>
              </a:rPr>
              <a:t>&gt;&gt;&gt; len(x.encode())</a:t>
            </a:r>
          </a:p>
          <a:p>
            <a:pPr marL="0" indent="0">
              <a:buFont typeface="Arial" charset="0"/>
              <a:buNone/>
            </a:pPr>
            <a:r>
              <a:rPr lang="zh-CN" altLang="en-US" sz="1350" noProof="1">
                <a:solidFill>
                  <a:srgbClr val="00B0F0"/>
                </a:solidFill>
                <a:latin typeface="Consolas" panose="020B0609020204030204" pitchFamily="49" charset="0"/>
              </a:rPr>
              <a:t>9</a:t>
            </a:r>
          </a:p>
        </p:txBody>
      </p:sp>
      <p:sp>
        <p:nvSpPr>
          <p:cNvPr id="7"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Struct</a:t>
            </a:r>
            <a:r>
              <a:rPr lang="zh-CN" altLang="en-US" sz="2800" noProof="1">
                <a:latin typeface="Times New Roman" panose="02020603050405020304" pitchFamily="18" charset="0"/>
                <a:ea typeface="仿宋" panose="02010609060101010101" pitchFamily="49" charset="-122"/>
              </a:rPr>
              <a:t>模块</a:t>
            </a:r>
          </a:p>
        </p:txBody>
      </p:sp>
      <p:grpSp>
        <p:nvGrpSpPr>
          <p:cNvPr id="8" name="组合 109"/>
          <p:cNvGrpSpPr/>
          <p:nvPr/>
        </p:nvGrpSpPr>
        <p:grpSpPr>
          <a:xfrm>
            <a:off x="467544" y="116632"/>
            <a:ext cx="6912768" cy="655385"/>
            <a:chOff x="884918" y="4596123"/>
            <a:chExt cx="6912768" cy="655385"/>
          </a:xfrm>
        </p:grpSpPr>
        <p:sp>
          <p:nvSpPr>
            <p:cNvPr id="9"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10" name="图片 9"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1"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Tree>
    <p:extLst>
      <p:ext uri="{BB962C8B-B14F-4D97-AF65-F5344CB8AC3E}">
        <p14:creationId xmlns:p14="http://schemas.microsoft.com/office/powerpoint/2010/main" val="1088829158"/>
      </p:ext>
    </p:extLst>
  </p:cSld>
  <p:clrMapOvr>
    <a:masterClrMapping/>
  </p:clrMapOvr>
  <p:transition spd="slow" advClick="0">
    <p:pull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0346" y="1640068"/>
            <a:ext cx="8345805" cy="3395345"/>
          </a:xfrm>
        </p:spPr>
        <p:txBody>
          <a:bodyPr/>
          <a:lstStyle/>
          <a:p>
            <a:pPr fontAlgn="base">
              <a:buClr>
                <a:srgbClr val="FF0000"/>
              </a:buClr>
              <a:buFont typeface="Wingdings" panose="05000000000000000000" pitchFamily="2" charset="2"/>
              <a:buChar char="n"/>
            </a:pPr>
            <a:r>
              <a:rPr lang="en-US" sz="1800" noProof="1">
                <a:latin typeface="+mn-ea"/>
              </a:rPr>
              <a:t>Python标准库shelve也提供了二进制文件操作的功能，可以像</a:t>
            </a:r>
            <a:r>
              <a:rPr lang="en-US" sz="1800" noProof="1">
                <a:solidFill>
                  <a:srgbClr val="FF0000"/>
                </a:solidFill>
                <a:latin typeface="+mn-ea"/>
              </a:rPr>
              <a:t>字典</a:t>
            </a:r>
            <a:r>
              <a:rPr lang="en-US" sz="1800" noProof="1">
                <a:latin typeface="+mn-ea"/>
              </a:rPr>
              <a:t>赋值一样来写入二进制文件，也可以像字典一样读取二进制文件。</a:t>
            </a:r>
          </a:p>
          <a:p>
            <a:pPr marL="0" indent="0">
              <a:buNone/>
            </a:pPr>
            <a:endParaRPr lang="en-US" sz="1350" noProof="1"/>
          </a:p>
          <a:p>
            <a:pPr marL="0" indent="0">
              <a:buNone/>
            </a:pPr>
            <a:r>
              <a:rPr lang="en-US" sz="1350" noProof="1">
                <a:latin typeface="Consolas" panose="020B0609020204030204" pitchFamily="49" charset="0"/>
              </a:rPr>
              <a:t>&gt;&gt;&gt; import shelve</a:t>
            </a:r>
          </a:p>
          <a:p>
            <a:pPr marL="0" indent="0">
              <a:buNone/>
            </a:pPr>
            <a:r>
              <a:rPr lang="en-US" sz="1350" noProof="1">
                <a:latin typeface="Consolas" panose="020B0609020204030204" pitchFamily="49" charset="0"/>
              </a:rPr>
              <a:t>&gt;&gt;&gt; zhangsan = {'age':38, 'sex':'Male', 'address':'SDIBT'}</a:t>
            </a:r>
          </a:p>
          <a:p>
            <a:pPr marL="0" indent="0">
              <a:buNone/>
            </a:pPr>
            <a:r>
              <a:rPr lang="en-US" sz="1200" noProof="1">
                <a:latin typeface="Consolas" panose="020B0609020204030204" pitchFamily="49" charset="0"/>
              </a:rPr>
              <a:t>&gt;&gt;&gt; lisi = {'age':40, 'sex':'Male', 'qq':'1234567', 'tel':'7654321'}</a:t>
            </a:r>
          </a:p>
          <a:p>
            <a:pPr marL="0" indent="0">
              <a:buNone/>
            </a:pPr>
            <a:r>
              <a:rPr lang="en-US" sz="1350" noProof="1">
                <a:latin typeface="Consolas" panose="020B0609020204030204" pitchFamily="49" charset="0"/>
              </a:rPr>
              <a:t>&gt;&gt;&gt; with shelve.open('shelve_test.dat') as fp:</a:t>
            </a: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fp['zhangsan'] = zhangsan      </a:t>
            </a:r>
            <a:r>
              <a:rPr lang="en-US" sz="1400" noProof="1">
                <a:solidFill>
                  <a:srgbClr val="0000FF"/>
                </a:solidFill>
                <a:latin typeface="Consolas" panose="020B0609020204030204" pitchFamily="49" charset="0"/>
              </a:rPr>
              <a:t># </a:t>
            </a:r>
            <a:r>
              <a:rPr lang="zh-CN" altLang="en-US" sz="1400" noProof="1">
                <a:solidFill>
                  <a:srgbClr val="0000FF"/>
                </a:solidFill>
                <a:latin typeface="Consolas" panose="020B0609020204030204" pitchFamily="49" charset="0"/>
              </a:rPr>
              <a:t>像操作</a:t>
            </a:r>
            <a:r>
              <a:rPr lang="en-US" sz="1400" noProof="1">
                <a:solidFill>
                  <a:srgbClr val="0000FF"/>
                </a:solidFill>
                <a:latin typeface="Consolas" panose="020B0609020204030204" pitchFamily="49" charset="0"/>
              </a:rPr>
              <a:t>字典</a:t>
            </a:r>
            <a:r>
              <a:rPr lang="zh-CN" altLang="en-US" sz="1400" noProof="1">
                <a:solidFill>
                  <a:srgbClr val="0000FF"/>
                </a:solidFill>
                <a:latin typeface="Consolas" panose="020B0609020204030204" pitchFamily="49" charset="0"/>
              </a:rPr>
              <a:t>一样</a:t>
            </a:r>
            <a:r>
              <a:rPr lang="en-US" sz="1400" noProof="1">
                <a:solidFill>
                  <a:srgbClr val="0000FF"/>
                </a:solidFill>
                <a:latin typeface="Consolas" panose="020B0609020204030204" pitchFamily="49" charset="0"/>
              </a:rPr>
              <a:t>把数据写入文件</a:t>
            </a:r>
            <a:endParaRPr lang="en-US" sz="1350" noProof="1">
              <a:solidFill>
                <a:srgbClr val="0000FF"/>
              </a:solidFill>
              <a:latin typeface="Consolas" panose="020B0609020204030204" pitchFamily="49" charset="0"/>
            </a:endParaRP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fp['lisi'] = lisi</a:t>
            </a: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for i in range(5):</a:t>
            </a: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fp[str(i)] = str(i)</a:t>
            </a:r>
          </a:p>
        </p:txBody>
      </p:sp>
      <p:sp>
        <p:nvSpPr>
          <p:cNvPr id="4"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shelve</a:t>
            </a:r>
            <a:r>
              <a:rPr lang="zh-CN" altLang="en-US" sz="2800" noProof="1">
                <a:latin typeface="Times New Roman" panose="02020603050405020304" pitchFamily="18" charset="0"/>
                <a:ea typeface="仿宋" panose="02010609060101010101" pitchFamily="49" charset="-122"/>
              </a:rPr>
              <a:t>序列化</a:t>
            </a:r>
          </a:p>
        </p:txBody>
      </p:sp>
      <p:grpSp>
        <p:nvGrpSpPr>
          <p:cNvPr id="5" name="组合 109"/>
          <p:cNvGrpSpPr/>
          <p:nvPr/>
        </p:nvGrpSpPr>
        <p:grpSpPr>
          <a:xfrm>
            <a:off x="467544" y="116632"/>
            <a:ext cx="6912768" cy="655385"/>
            <a:chOff x="884918" y="4596123"/>
            <a:chExt cx="6912768" cy="655385"/>
          </a:xfrm>
        </p:grpSpPr>
        <p:sp>
          <p:nvSpPr>
            <p:cNvPr id="6"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10" name="Content Placeholder 2"/>
          <p:cNvSpPr txBox="1">
            <a:spLocks/>
          </p:cNvSpPr>
          <p:nvPr/>
        </p:nvSpPr>
        <p:spPr bwMode="auto">
          <a:xfrm>
            <a:off x="666076" y="5035413"/>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a:solidFill>
                  <a:srgbClr val="0000FF"/>
                </a:solidFill>
                <a:latin typeface="Consolas" panose="020B0609020204030204" pitchFamily="49" charset="0"/>
              </a:rPr>
              <a:t>#</a:t>
            </a:r>
            <a:r>
              <a:rPr lang="en-US" altLang="en-US" sz="1600" b="1" dirty="0" err="1">
                <a:solidFill>
                  <a:srgbClr val="0000FF"/>
                </a:solidFill>
                <a:latin typeface="Consolas" panose="020B0609020204030204" pitchFamily="49" charset="0"/>
              </a:rPr>
              <a:t>读取并显示文件内容</a:t>
            </a:r>
            <a:endParaRPr lang="en-US" altLang="en-US" sz="1600" b="1" dirty="0">
              <a:solidFill>
                <a:srgbClr val="0000FF"/>
              </a:solidFill>
              <a:latin typeface="Consolas" panose="020B0609020204030204" pitchFamily="49" charset="0"/>
            </a:endParaRPr>
          </a:p>
          <a:p>
            <a:pPr marL="0" indent="0">
              <a:buFont typeface="Arial" charset="0"/>
              <a:buNone/>
            </a:pPr>
            <a:r>
              <a:rPr lang="en-US" altLang="en-US" sz="1350" dirty="0">
                <a:latin typeface="Consolas" panose="020B0609020204030204" pitchFamily="49" charset="0"/>
              </a:rPr>
              <a:t>&gt;&gt;&gt; with </a:t>
            </a:r>
            <a:r>
              <a:rPr lang="en-US" altLang="en-US" sz="1350" dirty="0" err="1">
                <a:latin typeface="Consolas" panose="020B0609020204030204" pitchFamily="49" charset="0"/>
              </a:rPr>
              <a:t>shelve.open</a:t>
            </a:r>
            <a:r>
              <a:rPr lang="en-US" altLang="en-US" sz="1350" dirty="0">
                <a:latin typeface="Consolas" panose="020B0609020204030204" pitchFamily="49" charset="0"/>
              </a:rPr>
              <a:t>('shelve_test.dat') as </a:t>
            </a:r>
            <a:r>
              <a:rPr lang="en-US" altLang="en-US" sz="1350" dirty="0" err="1">
                <a:latin typeface="Consolas" panose="020B0609020204030204" pitchFamily="49" charset="0"/>
              </a:rPr>
              <a:t>fp</a:t>
            </a:r>
            <a:r>
              <a:rPr lang="en-US" altLang="en-US" sz="1350" dirty="0">
                <a:latin typeface="Consolas" panose="020B0609020204030204" pitchFamily="49" charset="0"/>
              </a:rPr>
              <a:t>:</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a:t>
            </a:r>
            <a:r>
              <a:rPr lang="en-US" altLang="en-US" sz="1350" dirty="0" err="1">
                <a:latin typeface="Consolas" panose="020B0609020204030204" pitchFamily="49" charset="0"/>
              </a:rPr>
              <a:t>zhangsan</a:t>
            </a:r>
            <a:r>
              <a:rPr lang="en-US" altLang="en-US" sz="1350" dirty="0">
                <a:latin typeface="Consolas" panose="020B0609020204030204" pitchFamily="49" charset="0"/>
              </a:rPr>
              <a:t>'])</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a:t>
            </a:r>
            <a:r>
              <a:rPr lang="en-US" altLang="en-US" sz="1350" dirty="0" err="1">
                <a:latin typeface="Consolas" panose="020B0609020204030204" pitchFamily="49" charset="0"/>
              </a:rPr>
              <a:t>zhangsan</a:t>
            </a:r>
            <a:r>
              <a:rPr lang="en-US" altLang="en-US" sz="1350" dirty="0">
                <a:latin typeface="Consolas" panose="020B0609020204030204" pitchFamily="49" charset="0"/>
              </a:rPr>
              <a:t>']['age'])</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a:t>
            </a:r>
            <a:r>
              <a:rPr lang="en-US" altLang="en-US" sz="1350" dirty="0" err="1">
                <a:latin typeface="Consolas" panose="020B0609020204030204" pitchFamily="49" charset="0"/>
              </a:rPr>
              <a:t>lisi</a:t>
            </a:r>
            <a:r>
              <a:rPr lang="en-US" altLang="en-US" sz="1350" dirty="0">
                <a:latin typeface="Consolas" panose="020B0609020204030204" pitchFamily="49" charset="0"/>
              </a:rPr>
              <a:t>']['</a:t>
            </a:r>
            <a:r>
              <a:rPr lang="en-US" altLang="en-US" sz="1350" dirty="0" err="1">
                <a:latin typeface="Consolas" panose="020B0609020204030204" pitchFamily="49" charset="0"/>
              </a:rPr>
              <a:t>qq</a:t>
            </a:r>
            <a:r>
              <a:rPr lang="en-US" altLang="en-US" sz="1350" dirty="0">
                <a:latin typeface="Consolas" panose="020B0609020204030204" pitchFamily="49" charset="0"/>
              </a:rPr>
              <a:t>'])</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['3'])</a:t>
            </a:r>
          </a:p>
        </p:txBody>
      </p:sp>
    </p:spTree>
    <p:extLst>
      <p:ext uri="{BB962C8B-B14F-4D97-AF65-F5344CB8AC3E}">
        <p14:creationId xmlns:p14="http://schemas.microsoft.com/office/powerpoint/2010/main" val="3328648760"/>
      </p:ext>
    </p:extLst>
  </p:cSld>
  <p:clrMapOvr>
    <a:masterClrMapping/>
  </p:clrMapOvr>
  <p:transition spd="slow" advClick="0">
    <p:pull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p:cNvSpPr>
            <a:spLocks noGrp="1"/>
          </p:cNvSpPr>
          <p:nvPr>
            <p:ph idx="1"/>
          </p:nvPr>
        </p:nvSpPr>
        <p:spPr>
          <a:xfrm>
            <a:off x="941932" y="1413961"/>
            <a:ext cx="7554269"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1800" b="1" dirty="0"/>
              <a:t>Python标准库marshal也可以进行对象的序列化和反序列化。</a:t>
            </a:r>
          </a:p>
        </p:txBody>
      </p:sp>
      <p:sp>
        <p:nvSpPr>
          <p:cNvPr id="4"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marshal</a:t>
            </a:r>
            <a:r>
              <a:rPr lang="zh-CN" altLang="en-US" sz="2800" noProof="1">
                <a:latin typeface="Times New Roman" panose="02020603050405020304" pitchFamily="18" charset="0"/>
                <a:ea typeface="仿宋" panose="02010609060101010101" pitchFamily="49" charset="-122"/>
              </a:rPr>
              <a:t>序列化</a:t>
            </a:r>
          </a:p>
        </p:txBody>
      </p:sp>
      <p:grpSp>
        <p:nvGrpSpPr>
          <p:cNvPr id="5" name="组合 109"/>
          <p:cNvGrpSpPr/>
          <p:nvPr/>
        </p:nvGrpSpPr>
        <p:grpSpPr>
          <a:xfrm>
            <a:off x="467544" y="116632"/>
            <a:ext cx="6912768" cy="655385"/>
            <a:chOff x="884918" y="4596123"/>
            <a:chExt cx="6912768" cy="655385"/>
          </a:xfrm>
        </p:grpSpPr>
        <p:sp>
          <p:nvSpPr>
            <p:cNvPr id="6"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9" name="矩形 8"/>
          <p:cNvSpPr/>
          <p:nvPr/>
        </p:nvSpPr>
        <p:spPr>
          <a:xfrm>
            <a:off x="1049436" y="1916832"/>
            <a:ext cx="8094564" cy="3539430"/>
          </a:xfrm>
          <a:prstGeom prst="rect">
            <a:avLst/>
          </a:prstGeom>
        </p:spPr>
        <p:txBody>
          <a:bodyPr wrap="square">
            <a:spAutoFit/>
          </a:bodyPr>
          <a:lstStyle/>
          <a:p>
            <a:pPr marL="0" indent="0">
              <a:buNone/>
            </a:pPr>
            <a:r>
              <a:rPr lang="en-US" altLang="en-US" sz="1600" dirty="0">
                <a:latin typeface="Consolas" panose="020B0609020204030204" pitchFamily="49" charset="0"/>
              </a:rPr>
              <a:t>&gt;&gt;&gt; import marshal                              #</a:t>
            </a:r>
            <a:r>
              <a:rPr lang="en-US" altLang="en-US" sz="1600" dirty="0" err="1">
                <a:latin typeface="Consolas" panose="020B0609020204030204" pitchFamily="49" charset="0"/>
              </a:rPr>
              <a:t>导入模块</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&gt;&gt;&gt; x1 = 30                                     #</a:t>
            </a:r>
            <a:r>
              <a:rPr lang="en-US" altLang="en-US" sz="1600" dirty="0" err="1">
                <a:latin typeface="Consolas" panose="020B0609020204030204" pitchFamily="49" charset="0"/>
              </a:rPr>
              <a:t>待序列化的对象</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&gt;&gt;&gt; x2 = 5.0</a:t>
            </a:r>
          </a:p>
          <a:p>
            <a:pPr marL="0" indent="0">
              <a:buNone/>
            </a:pPr>
            <a:r>
              <a:rPr lang="en-US" altLang="en-US" sz="1600" dirty="0">
                <a:latin typeface="Consolas" panose="020B0609020204030204" pitchFamily="49" charset="0"/>
              </a:rPr>
              <a:t>&gt;&gt;&gt; x3 = [1, 2, 3]</a:t>
            </a:r>
          </a:p>
          <a:p>
            <a:pPr marL="0" indent="0">
              <a:buNone/>
            </a:pPr>
            <a:r>
              <a:rPr lang="en-US" altLang="en-US" sz="1600" dirty="0">
                <a:latin typeface="Consolas" panose="020B0609020204030204" pitchFamily="49" charset="0"/>
              </a:rPr>
              <a:t>&gt;&gt;&gt; x4 = (4, 5, 6)</a:t>
            </a:r>
          </a:p>
          <a:p>
            <a:pPr marL="0" indent="0">
              <a:buNone/>
            </a:pPr>
            <a:r>
              <a:rPr lang="en-US" altLang="en-US" sz="1600" dirty="0">
                <a:latin typeface="Consolas" panose="020B0609020204030204" pitchFamily="49" charset="0"/>
              </a:rPr>
              <a:t>&gt;&gt;&gt; x5 = {'a':1, 'b':2, 'c':3}</a:t>
            </a:r>
          </a:p>
          <a:p>
            <a:pPr marL="0" indent="0">
              <a:buNone/>
            </a:pPr>
            <a:r>
              <a:rPr lang="en-US" altLang="en-US" sz="1600" dirty="0">
                <a:latin typeface="Consolas" panose="020B0609020204030204" pitchFamily="49" charset="0"/>
              </a:rPr>
              <a:t>&gt;&gt;&gt; x6 = {7, 8, 9}</a:t>
            </a:r>
          </a:p>
          <a:p>
            <a:pPr marL="0" indent="0">
              <a:buNone/>
            </a:pPr>
            <a:r>
              <a:rPr lang="en-US" altLang="en-US" sz="1600" dirty="0">
                <a:latin typeface="Consolas" panose="020B0609020204030204" pitchFamily="49" charset="0"/>
              </a:rPr>
              <a:t>&gt;&gt;&gt; x = [</a:t>
            </a:r>
            <a:r>
              <a:rPr lang="en-US" altLang="en-US" sz="1600" dirty="0" err="1">
                <a:latin typeface="Consolas" panose="020B0609020204030204" pitchFamily="49" charset="0"/>
              </a:rPr>
              <a:t>eval</a:t>
            </a:r>
            <a:r>
              <a:rPr lang="en-US" altLang="en-US" sz="1600" dirty="0">
                <a:latin typeface="Consolas" panose="020B0609020204030204" pitchFamily="49" charset="0"/>
              </a:rPr>
              <a:t>('x'+</a:t>
            </a:r>
            <a:r>
              <a:rPr lang="en-US" altLang="en-US" sz="1600" dirty="0" err="1">
                <a:latin typeface="Consolas" panose="020B0609020204030204" pitchFamily="49" charset="0"/>
              </a:rPr>
              <a:t>str</a:t>
            </a:r>
            <a:r>
              <a:rPr lang="en-US" altLang="en-US" sz="1600" dirty="0">
                <a:latin typeface="Consolas" panose="020B0609020204030204" pitchFamily="49" charset="0"/>
              </a:rPr>
              <a:t>(</a:t>
            </a:r>
            <a:r>
              <a:rPr lang="en-US" altLang="en-US" sz="1600" dirty="0" err="1">
                <a:latin typeface="Consolas" panose="020B0609020204030204" pitchFamily="49" charset="0"/>
              </a:rPr>
              <a:t>i</a:t>
            </a:r>
            <a:r>
              <a:rPr lang="en-US" altLang="en-US" sz="1600" dirty="0">
                <a:latin typeface="Consolas" panose="020B0609020204030204" pitchFamily="49" charset="0"/>
              </a:rPr>
              <a:t>)) for </a:t>
            </a:r>
            <a:r>
              <a:rPr lang="en-US" altLang="en-US" sz="1600" dirty="0" err="1">
                <a:latin typeface="Consolas" panose="020B0609020204030204" pitchFamily="49" charset="0"/>
              </a:rPr>
              <a:t>i</a:t>
            </a:r>
            <a:r>
              <a:rPr lang="en-US" altLang="en-US" sz="1600" dirty="0">
                <a:latin typeface="Consolas" panose="020B0609020204030204" pitchFamily="49" charset="0"/>
              </a:rPr>
              <a:t> in range(1,7)]  #把</a:t>
            </a:r>
            <a:r>
              <a:rPr lang="zh-CN" altLang="en-US" sz="1600" dirty="0">
                <a:latin typeface="Consolas" panose="020B0609020204030204" pitchFamily="49" charset="0"/>
              </a:rPr>
              <a:t>待</a:t>
            </a:r>
            <a:r>
              <a:rPr lang="en-US" altLang="en-US" sz="1600" dirty="0" err="1">
                <a:latin typeface="Consolas" panose="020B0609020204030204" pitchFamily="49" charset="0"/>
              </a:rPr>
              <a:t>序列化</a:t>
            </a:r>
            <a:r>
              <a:rPr lang="zh-CN" altLang="en-US" sz="1600" dirty="0">
                <a:latin typeface="Consolas" panose="020B0609020204030204" pitchFamily="49" charset="0"/>
              </a:rPr>
              <a:t>对象</a:t>
            </a:r>
            <a:r>
              <a:rPr lang="en-US" altLang="en-US" sz="1600" dirty="0" err="1">
                <a:latin typeface="Consolas" panose="020B0609020204030204" pitchFamily="49" charset="0"/>
              </a:rPr>
              <a:t>放到列表中</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&gt;&gt;&gt; x</a:t>
            </a:r>
          </a:p>
          <a:p>
            <a:pPr marL="0" indent="0">
              <a:buNone/>
            </a:pPr>
            <a:r>
              <a:rPr lang="en-US" altLang="en-US" sz="1600" dirty="0">
                <a:solidFill>
                  <a:srgbClr val="0000FF"/>
                </a:solidFill>
                <a:latin typeface="Consolas" panose="020B0609020204030204" pitchFamily="49" charset="0"/>
              </a:rPr>
              <a:t>[30, 5.0, [1, 2, 3], (4, 5, 6), {'a': 1, 'b': 2, 'c': 3}, {8, 9, 7}]</a:t>
            </a:r>
          </a:p>
          <a:p>
            <a:pPr marL="0" indent="0">
              <a:buNone/>
            </a:pPr>
            <a:r>
              <a:rPr lang="en-US" altLang="en-US" sz="1600" dirty="0">
                <a:latin typeface="Consolas" panose="020B0609020204030204" pitchFamily="49" charset="0"/>
              </a:rPr>
              <a:t>&gt;&gt;&gt; with open('test.dat', '</a:t>
            </a:r>
            <a:r>
              <a:rPr lang="en-US" altLang="en-US" sz="1600" dirty="0" err="1">
                <a:latin typeface="Consolas" panose="020B0609020204030204" pitchFamily="49" charset="0"/>
              </a:rPr>
              <a:t>wb</a:t>
            </a:r>
            <a:r>
              <a:rPr lang="en-US" altLang="en-US" sz="1600" dirty="0">
                <a:latin typeface="Consolas" panose="020B0609020204030204" pitchFamily="49" charset="0"/>
              </a:rPr>
              <a:t>') as </a:t>
            </a:r>
            <a:r>
              <a:rPr lang="en-US" altLang="en-US" sz="1600" dirty="0" err="1">
                <a:latin typeface="Consolas" panose="020B0609020204030204" pitchFamily="49" charset="0"/>
              </a:rPr>
              <a:t>fp</a:t>
            </a:r>
            <a:r>
              <a:rPr lang="en-US" altLang="en-US" sz="1600" dirty="0">
                <a:latin typeface="Consolas" panose="020B0609020204030204" pitchFamily="49" charset="0"/>
              </a:rPr>
              <a:t>:          #</a:t>
            </a:r>
            <a:r>
              <a:rPr lang="en-US" altLang="en-US" sz="1600" dirty="0" err="1">
                <a:latin typeface="Consolas" panose="020B0609020204030204" pitchFamily="49" charset="0"/>
              </a:rPr>
              <a:t>创建二进制文件</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    </a:t>
            </a:r>
            <a:r>
              <a:rPr lang="en-US" altLang="en-US" sz="1600" dirty="0" err="1">
                <a:latin typeface="Consolas" panose="020B0609020204030204" pitchFamily="49" charset="0"/>
              </a:rPr>
              <a:t>marshal.dump</a:t>
            </a:r>
            <a:r>
              <a:rPr lang="en-US" altLang="en-US" sz="1600" dirty="0">
                <a:latin typeface="Consolas" panose="020B0609020204030204" pitchFamily="49" charset="0"/>
              </a:rPr>
              <a:t>(</a:t>
            </a:r>
            <a:r>
              <a:rPr lang="en-US" altLang="en-US" sz="1600" dirty="0" err="1">
                <a:latin typeface="Consolas" panose="020B0609020204030204" pitchFamily="49" charset="0"/>
              </a:rPr>
              <a:t>len</a:t>
            </a:r>
            <a:r>
              <a:rPr lang="en-US" altLang="en-US" sz="1600" dirty="0">
                <a:latin typeface="Consolas" panose="020B0609020204030204" pitchFamily="49" charset="0"/>
              </a:rPr>
              <a:t>(x), </a:t>
            </a:r>
            <a:r>
              <a:rPr lang="en-US" altLang="en-US" sz="1600" dirty="0" err="1">
                <a:latin typeface="Consolas" panose="020B0609020204030204" pitchFamily="49" charset="0"/>
              </a:rPr>
              <a:t>fp</a:t>
            </a:r>
            <a:r>
              <a:rPr lang="en-US" altLang="en-US" sz="1600" dirty="0">
                <a:latin typeface="Consolas" panose="020B0609020204030204" pitchFamily="49" charset="0"/>
              </a:rPr>
              <a:t>)                    #</a:t>
            </a:r>
            <a:r>
              <a:rPr lang="en-US" altLang="en-US" sz="1600" dirty="0" err="1">
                <a:latin typeface="Consolas" panose="020B0609020204030204" pitchFamily="49" charset="0"/>
              </a:rPr>
              <a:t>先写入对象个数</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    for item in x:</a:t>
            </a:r>
          </a:p>
          <a:p>
            <a:pPr marL="0" indent="0">
              <a:buNone/>
            </a:pPr>
            <a:r>
              <a:rPr lang="en-US" altLang="en-US" sz="1600" dirty="0">
                <a:latin typeface="Consolas" panose="020B0609020204030204" pitchFamily="49" charset="0"/>
              </a:rPr>
              <a:t>        </a:t>
            </a:r>
            <a:r>
              <a:rPr lang="en-US" altLang="en-US" sz="1600" dirty="0" err="1">
                <a:latin typeface="Consolas" panose="020B0609020204030204" pitchFamily="49" charset="0"/>
              </a:rPr>
              <a:t>marshal.dump</a:t>
            </a:r>
            <a:r>
              <a:rPr lang="en-US" altLang="en-US" sz="1600" dirty="0">
                <a:latin typeface="Consolas" panose="020B0609020204030204" pitchFamily="49" charset="0"/>
              </a:rPr>
              <a:t>(</a:t>
            </a:r>
            <a:r>
              <a:rPr lang="en-US" altLang="en-US" sz="1600" dirty="0" err="1">
                <a:latin typeface="Consolas" panose="020B0609020204030204" pitchFamily="49" charset="0"/>
              </a:rPr>
              <a:t>item,fp</a:t>
            </a:r>
            <a:r>
              <a:rPr lang="en-US" altLang="en-US" sz="1600" dirty="0">
                <a:latin typeface="Consolas" panose="020B0609020204030204" pitchFamily="49" charset="0"/>
              </a:rPr>
              <a:t>) </a:t>
            </a:r>
          </a:p>
        </p:txBody>
      </p:sp>
    </p:spTree>
    <p:extLst>
      <p:ext uri="{BB962C8B-B14F-4D97-AF65-F5344CB8AC3E}">
        <p14:creationId xmlns:p14="http://schemas.microsoft.com/office/powerpoint/2010/main" val="3256001387"/>
      </p:ext>
    </p:extLst>
  </p:cSld>
  <p:clrMapOvr>
    <a:masterClrMapping/>
  </p:clrMapOvr>
  <p:transition spd="slow" advClick="0">
    <p:pull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Content Placeholder 2"/>
          <p:cNvSpPr>
            <a:spLocks noGrp="1"/>
          </p:cNvSpPr>
          <p:nvPr>
            <p:ph idx="1"/>
          </p:nvPr>
        </p:nvSpPr>
        <p:spPr/>
        <p:txBody>
          <a:bodyPr vert="horz" wrap="square" lIns="68591" tIns="34295" rIns="68591" bIns="34295" numCol="1" anchor="t" anchorCtr="0" compatLnSpc="1">
            <a:prstTxWarp prst="textNoShape">
              <a:avLst/>
            </a:prstTxWarp>
          </a:bodyPr>
          <a:lstStyle/>
          <a:p>
            <a:pPr marL="0" indent="0">
              <a:buNone/>
            </a:pPr>
            <a:r>
              <a:rPr lang="en-US" altLang="en-US" sz="1350" dirty="0">
                <a:latin typeface="Consolas" panose="020B0609020204030204" pitchFamily="49" charset="0"/>
              </a:rPr>
              <a:t>&gt;&gt;&gt; with open('test.dat', '</a:t>
            </a:r>
            <a:r>
              <a:rPr lang="en-US" altLang="en-US" sz="1350" dirty="0" err="1">
                <a:latin typeface="Consolas" panose="020B0609020204030204" pitchFamily="49" charset="0"/>
              </a:rPr>
              <a:t>rb</a:t>
            </a:r>
            <a:r>
              <a:rPr lang="en-US" altLang="en-US" sz="1350" dirty="0">
                <a:latin typeface="Consolas" panose="020B0609020204030204" pitchFamily="49" charset="0"/>
              </a:rPr>
              <a:t>') as </a:t>
            </a:r>
            <a:r>
              <a:rPr lang="en-US" altLang="en-US" sz="1350" dirty="0" err="1">
                <a:latin typeface="Consolas" panose="020B0609020204030204" pitchFamily="49" charset="0"/>
              </a:rPr>
              <a:t>fp</a:t>
            </a:r>
            <a:r>
              <a:rPr lang="en-US" altLang="en-US" sz="1350" dirty="0">
                <a:latin typeface="Consolas" panose="020B0609020204030204" pitchFamily="49" charset="0"/>
              </a:rPr>
              <a:t>:    #</a:t>
            </a:r>
            <a:r>
              <a:rPr lang="en-US" altLang="en-US" sz="1350" dirty="0" err="1">
                <a:latin typeface="Consolas" panose="020B0609020204030204" pitchFamily="49" charset="0"/>
              </a:rPr>
              <a:t>打开二进制文件</a:t>
            </a:r>
            <a:endParaRPr lang="en-US" altLang="en-US" sz="1350" dirty="0">
              <a:latin typeface="Consolas" panose="020B0609020204030204" pitchFamily="49" charset="0"/>
            </a:endParaRPr>
          </a:p>
          <a:p>
            <a:pPr marL="0" indent="0">
              <a:buNone/>
            </a:pPr>
            <a:r>
              <a:rPr lang="en-US" altLang="en-US" sz="1350" dirty="0">
                <a:latin typeface="Consolas" panose="020B0609020204030204" pitchFamily="49" charset="0"/>
              </a:rPr>
              <a:t>    n = </a:t>
            </a:r>
            <a:r>
              <a:rPr lang="en-US" altLang="en-US" sz="1350" dirty="0" err="1">
                <a:latin typeface="Consolas" panose="020B0609020204030204" pitchFamily="49" charset="0"/>
              </a:rPr>
              <a:t>marshal.load</a:t>
            </a:r>
            <a:r>
              <a:rPr lang="en-US" altLang="en-US" sz="1350" dirty="0">
                <a:latin typeface="Consolas" panose="020B0609020204030204" pitchFamily="49" charset="0"/>
              </a:rPr>
              <a:t>(</a:t>
            </a:r>
            <a:r>
              <a:rPr lang="en-US" altLang="en-US" sz="1350" dirty="0" err="1">
                <a:latin typeface="Consolas" panose="020B0609020204030204" pitchFamily="49" charset="0"/>
              </a:rPr>
              <a:t>fp</a:t>
            </a:r>
            <a:r>
              <a:rPr lang="en-US" altLang="en-US" sz="1350" dirty="0">
                <a:latin typeface="Consolas" panose="020B0609020204030204" pitchFamily="49" charset="0"/>
              </a:rPr>
              <a:t>)                  #</a:t>
            </a:r>
            <a:r>
              <a:rPr lang="en-US" altLang="en-US" sz="1350" dirty="0" err="1">
                <a:latin typeface="Consolas" panose="020B0609020204030204" pitchFamily="49" charset="0"/>
              </a:rPr>
              <a:t>获取对象个数</a:t>
            </a:r>
            <a:endParaRPr lang="en-US" altLang="en-US" sz="1350" dirty="0">
              <a:latin typeface="Consolas" panose="020B0609020204030204" pitchFamily="49" charset="0"/>
            </a:endParaRPr>
          </a:p>
          <a:p>
            <a:pPr marL="0" indent="0">
              <a:buNone/>
            </a:pPr>
            <a:r>
              <a:rPr lang="en-US" altLang="en-US" sz="1350" dirty="0">
                <a:latin typeface="Consolas" panose="020B0609020204030204" pitchFamily="49" charset="0"/>
                <a:sym typeface="+mn-ea"/>
              </a:rPr>
              <a:t>        </a:t>
            </a:r>
            <a:r>
              <a:rPr lang="en-US" altLang="en-US" sz="1350" dirty="0">
                <a:latin typeface="Consolas" panose="020B0609020204030204" pitchFamily="49" charset="0"/>
              </a:rPr>
              <a:t>for </a:t>
            </a:r>
            <a:r>
              <a:rPr lang="en-US" altLang="en-US" sz="1350" dirty="0" err="1">
                <a:latin typeface="Consolas" panose="020B0609020204030204" pitchFamily="49" charset="0"/>
              </a:rPr>
              <a:t>i</a:t>
            </a:r>
            <a:r>
              <a:rPr lang="en-US" altLang="en-US" sz="1350" dirty="0">
                <a:latin typeface="Consolas" panose="020B0609020204030204" pitchFamily="49" charset="0"/>
              </a:rPr>
              <a:t> in range(n):</a:t>
            </a:r>
          </a:p>
          <a:p>
            <a:pPr marL="0" indent="0">
              <a:buNone/>
            </a:pPr>
            <a:r>
              <a:rPr lang="en-US" altLang="en-US" sz="1350" dirty="0">
                <a:latin typeface="Consolas" panose="020B0609020204030204" pitchFamily="49" charset="0"/>
                <a:sym typeface="+mn-ea"/>
              </a:rPr>
              <a:t>            </a:t>
            </a:r>
            <a:r>
              <a:rPr lang="en-US" altLang="en-US" sz="1350" dirty="0">
                <a:latin typeface="Consolas" panose="020B0609020204030204" pitchFamily="49" charset="0"/>
              </a:rPr>
              <a:t>print(</a:t>
            </a:r>
            <a:r>
              <a:rPr lang="en-US" altLang="en-US" sz="1350" dirty="0" err="1">
                <a:latin typeface="Consolas" panose="020B0609020204030204" pitchFamily="49" charset="0"/>
              </a:rPr>
              <a:t>marshal.load</a:t>
            </a:r>
            <a:r>
              <a:rPr lang="en-US" altLang="en-US" sz="1350" dirty="0">
                <a:latin typeface="Consolas" panose="020B0609020204030204" pitchFamily="49" charset="0"/>
              </a:rPr>
              <a:t>(</a:t>
            </a:r>
            <a:r>
              <a:rPr lang="en-US" altLang="en-US" sz="1350" dirty="0" err="1">
                <a:latin typeface="Consolas" panose="020B0609020204030204" pitchFamily="49" charset="0"/>
              </a:rPr>
              <a:t>fp</a:t>
            </a:r>
            <a:r>
              <a:rPr lang="en-US" altLang="en-US" sz="1350" dirty="0">
                <a:latin typeface="Consolas" panose="020B0609020204030204" pitchFamily="49" charset="0"/>
              </a:rPr>
              <a:t>))       #</a:t>
            </a:r>
            <a:r>
              <a:rPr lang="en-US" altLang="en-US" sz="1350" dirty="0" err="1">
                <a:latin typeface="Consolas" panose="020B0609020204030204" pitchFamily="49" charset="0"/>
              </a:rPr>
              <a:t>反序列化，输出结果</a:t>
            </a:r>
            <a:endParaRPr lang="en-US" altLang="en-US" sz="1350" dirty="0">
              <a:latin typeface="Consolas" panose="020B0609020204030204" pitchFamily="49" charset="0"/>
            </a:endParaRPr>
          </a:p>
          <a:p>
            <a:pPr marL="0" indent="0">
              <a:buNone/>
            </a:pPr>
            <a:endParaRPr lang="en-US" altLang="en-US" sz="1350" dirty="0">
              <a:latin typeface="Consolas" panose="020B0609020204030204" pitchFamily="49" charset="0"/>
            </a:endParaRPr>
          </a:p>
          <a:p>
            <a:pPr marL="0" indent="0">
              <a:buNone/>
            </a:pPr>
            <a:r>
              <a:rPr lang="en-US" altLang="en-US" sz="1350" dirty="0">
                <a:solidFill>
                  <a:srgbClr val="0000FF"/>
                </a:solidFill>
                <a:latin typeface="Consolas" panose="020B0609020204030204" pitchFamily="49" charset="0"/>
              </a:rPr>
              <a:t>30</a:t>
            </a:r>
          </a:p>
          <a:p>
            <a:pPr marL="0" indent="0">
              <a:buNone/>
            </a:pPr>
            <a:r>
              <a:rPr lang="en-US" altLang="en-US" sz="1350" dirty="0">
                <a:solidFill>
                  <a:srgbClr val="0000FF"/>
                </a:solidFill>
                <a:latin typeface="Consolas" panose="020B0609020204030204" pitchFamily="49" charset="0"/>
              </a:rPr>
              <a:t>5.0</a:t>
            </a:r>
          </a:p>
          <a:p>
            <a:pPr marL="0" indent="0">
              <a:buNone/>
            </a:pPr>
            <a:r>
              <a:rPr lang="en-US" altLang="en-US" sz="1350" dirty="0">
                <a:solidFill>
                  <a:srgbClr val="0000FF"/>
                </a:solidFill>
                <a:latin typeface="Consolas" panose="020B0609020204030204" pitchFamily="49" charset="0"/>
              </a:rPr>
              <a:t>[1, 2, 3]</a:t>
            </a:r>
          </a:p>
          <a:p>
            <a:pPr marL="0" indent="0">
              <a:buNone/>
            </a:pPr>
            <a:r>
              <a:rPr lang="en-US" altLang="en-US" sz="1350" dirty="0">
                <a:solidFill>
                  <a:srgbClr val="0000FF"/>
                </a:solidFill>
                <a:latin typeface="Consolas" panose="020B0609020204030204" pitchFamily="49" charset="0"/>
              </a:rPr>
              <a:t>(4, 5, 6)</a:t>
            </a:r>
          </a:p>
          <a:p>
            <a:pPr marL="0" indent="0">
              <a:buNone/>
            </a:pPr>
            <a:r>
              <a:rPr lang="en-US" altLang="en-US" sz="1350" dirty="0">
                <a:solidFill>
                  <a:srgbClr val="0000FF"/>
                </a:solidFill>
                <a:latin typeface="Consolas" panose="020B0609020204030204" pitchFamily="49" charset="0"/>
              </a:rPr>
              <a:t>{'a': 1, 'b': 2, 'c': 3}</a:t>
            </a:r>
          </a:p>
          <a:p>
            <a:pPr marL="0" indent="0">
              <a:buNone/>
            </a:pPr>
            <a:r>
              <a:rPr lang="en-US" altLang="en-US" sz="1350" dirty="0">
                <a:solidFill>
                  <a:srgbClr val="0000FF"/>
                </a:solidFill>
                <a:latin typeface="Consolas" panose="020B0609020204030204" pitchFamily="49" charset="0"/>
              </a:rPr>
              <a:t>{8, 9, 7}</a:t>
            </a:r>
          </a:p>
        </p:txBody>
      </p:sp>
      <p:sp>
        <p:nvSpPr>
          <p:cNvPr id="5"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marshal</a:t>
            </a:r>
            <a:r>
              <a:rPr lang="zh-CN" altLang="en-US" sz="2800" noProof="1">
                <a:latin typeface="Times New Roman" panose="02020603050405020304" pitchFamily="18" charset="0"/>
                <a:ea typeface="仿宋" panose="02010609060101010101" pitchFamily="49" charset="-122"/>
              </a:rPr>
              <a:t>序列化</a:t>
            </a:r>
          </a:p>
        </p:txBody>
      </p:sp>
      <p:grpSp>
        <p:nvGrpSpPr>
          <p:cNvPr id="6" name="组合 109"/>
          <p:cNvGrpSpPr/>
          <p:nvPr/>
        </p:nvGrpSpPr>
        <p:grpSpPr>
          <a:xfrm>
            <a:off x="467544" y="116632"/>
            <a:ext cx="6912768" cy="655385"/>
            <a:chOff x="884918" y="4596123"/>
            <a:chExt cx="6912768" cy="655385"/>
          </a:xfrm>
        </p:grpSpPr>
        <p:sp>
          <p:nvSpPr>
            <p:cNvPr id="7"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Tree>
    <p:extLst>
      <p:ext uri="{BB962C8B-B14F-4D97-AF65-F5344CB8AC3E}">
        <p14:creationId xmlns:p14="http://schemas.microsoft.com/office/powerpoint/2010/main" val="595970207"/>
      </p:ext>
    </p:extLst>
  </p:cSld>
  <p:clrMapOvr>
    <a:masterClrMapping/>
  </p:clrMapOvr>
  <p:transition spd="slow" advClick="0">
    <p:pull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文本占位符 43010"/>
          <p:cNvSpPr>
            <a:spLocks noGrp="1"/>
          </p:cNvSpPr>
          <p:nvPr>
            <p:ph idx="1"/>
          </p:nvPr>
        </p:nvSpPr>
        <p:spPr>
          <a:xfrm>
            <a:off x="593401" y="1772816"/>
            <a:ext cx="8399145" cy="3395345"/>
          </a:xfrm>
        </p:spPr>
        <p:txBody>
          <a:bodyPr vert="horz" wrap="square" lIns="68591" tIns="34295" rIns="68591" bIns="34295" numCol="1" anchor="t" anchorCtr="0" compatLnSpc="1">
            <a:prstTxWarp prst="textNoShape">
              <a:avLst/>
            </a:prstTxWarp>
          </a:bodyPr>
          <a:lstStyle/>
          <a:p>
            <a:pPr>
              <a:lnSpc>
                <a:spcPct val="150000"/>
              </a:lnSpc>
              <a:spcBef>
                <a:spcPts val="600"/>
              </a:spcBef>
              <a:spcAft>
                <a:spcPts val="600"/>
              </a:spcAft>
              <a:buClr>
                <a:srgbClr val="FF0000"/>
              </a:buClr>
              <a:buSzPct val="90000"/>
              <a:buFont typeface="Wingdings" panose="05000000000000000000" pitchFamily="2" charset="2"/>
              <a:buChar char="n"/>
            </a:pPr>
            <a:r>
              <a:rPr lang="zh-CN" altLang="en-US" sz="2000" dirty="0"/>
              <a:t>如果需要处理文件路径，可以使用</a:t>
            </a:r>
            <a:r>
              <a:rPr lang="en-US" altLang="zh-CN" sz="2000" dirty="0" err="1"/>
              <a:t>os.path</a:t>
            </a:r>
            <a:r>
              <a:rPr lang="zh-CN" altLang="en-US" sz="2000" dirty="0"/>
              <a:t>模块中的对象和方法；</a:t>
            </a:r>
          </a:p>
          <a:p>
            <a:pPr>
              <a:lnSpc>
                <a:spcPct val="150000"/>
              </a:lnSpc>
              <a:spcBef>
                <a:spcPts val="600"/>
              </a:spcBef>
              <a:spcAft>
                <a:spcPts val="600"/>
              </a:spcAft>
              <a:buClr>
                <a:srgbClr val="FF0000"/>
              </a:buClr>
              <a:buSzPct val="90000"/>
              <a:buFont typeface="Wingdings" panose="05000000000000000000" pitchFamily="2" charset="2"/>
              <a:buChar char="n"/>
            </a:pPr>
            <a:r>
              <a:rPr lang="zh-CN" altLang="en-US" sz="2000" dirty="0"/>
              <a:t>如果需要使用命令行读取文件内容可以使用</a:t>
            </a:r>
            <a:r>
              <a:rPr lang="en-US" altLang="zh-CN" sz="2000" dirty="0" err="1"/>
              <a:t>fileinput</a:t>
            </a:r>
            <a:r>
              <a:rPr lang="zh-CN" altLang="en-US" sz="2000" dirty="0"/>
              <a:t>模块；</a:t>
            </a:r>
          </a:p>
          <a:p>
            <a:pPr>
              <a:lnSpc>
                <a:spcPct val="150000"/>
              </a:lnSpc>
              <a:spcBef>
                <a:spcPts val="600"/>
              </a:spcBef>
              <a:spcAft>
                <a:spcPts val="600"/>
              </a:spcAft>
              <a:buClr>
                <a:srgbClr val="FF0000"/>
              </a:buClr>
              <a:buSzPct val="90000"/>
              <a:buFont typeface="Wingdings" panose="05000000000000000000" pitchFamily="2" charset="2"/>
              <a:buChar char="n"/>
            </a:pPr>
            <a:r>
              <a:rPr lang="zh-CN" altLang="en-US" sz="2000" dirty="0"/>
              <a:t>创建临时文件和文件夹可以使用</a:t>
            </a:r>
            <a:r>
              <a:rPr lang="en-US" altLang="zh-CN" sz="2000" dirty="0" err="1"/>
              <a:t>tempfile</a:t>
            </a:r>
            <a:r>
              <a:rPr lang="zh-CN" altLang="en-US" sz="2000" dirty="0"/>
              <a:t>模块；</a:t>
            </a:r>
          </a:p>
          <a:p>
            <a:pPr>
              <a:lnSpc>
                <a:spcPct val="150000"/>
              </a:lnSpc>
              <a:spcBef>
                <a:spcPts val="600"/>
              </a:spcBef>
              <a:spcAft>
                <a:spcPts val="600"/>
              </a:spcAft>
              <a:buClr>
                <a:srgbClr val="FF0000"/>
              </a:buClr>
              <a:buSzPct val="90000"/>
              <a:buFont typeface="Wingdings" panose="05000000000000000000" pitchFamily="2" charset="2"/>
              <a:buChar char="n"/>
            </a:pPr>
            <a:r>
              <a:rPr lang="en-US" altLang="zh-CN" sz="2000" dirty="0"/>
              <a:t>Python 3.4</a:t>
            </a:r>
            <a:r>
              <a:rPr lang="zh-CN" altLang="en-US" sz="2000" dirty="0"/>
              <a:t>之后版本的</a:t>
            </a:r>
            <a:r>
              <a:rPr lang="en-US" altLang="zh-CN" sz="2000" dirty="0" err="1"/>
              <a:t>pathlib</a:t>
            </a:r>
            <a:r>
              <a:rPr lang="zh-CN" altLang="en-US" sz="2000" dirty="0"/>
              <a:t>模块提供了大量用于表示和处理文件系统路径的类。</a:t>
            </a:r>
          </a:p>
        </p:txBody>
      </p:sp>
      <p:grpSp>
        <p:nvGrpSpPr>
          <p:cNvPr id="4" name="组合 3"/>
          <p:cNvGrpSpPr/>
          <p:nvPr/>
        </p:nvGrpSpPr>
        <p:grpSpPr>
          <a:xfrm>
            <a:off x="-684584" y="116632"/>
            <a:ext cx="6983240" cy="648072"/>
            <a:chOff x="-318311" y="5026748"/>
            <a:chExt cx="7337768" cy="663172"/>
          </a:xfrm>
        </p:grpSpPr>
        <p:sp>
          <p:nvSpPr>
            <p:cNvPr id="5"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6" name="TextBox 6"/>
            <p:cNvSpPr txBox="1">
              <a:spLocks noChangeArrowheads="1"/>
            </p:cNvSpPr>
            <p:nvPr/>
          </p:nvSpPr>
          <p:spPr bwMode="auto">
            <a:xfrm>
              <a:off x="-318311"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文件级操作</a:t>
              </a:r>
            </a:p>
          </p:txBody>
        </p:sp>
        <p:pic>
          <p:nvPicPr>
            <p:cNvPr id="7" name="图片 6"/>
            <p:cNvPicPr>
              <a:picLocks noChangeAspect="1"/>
            </p:cNvPicPr>
            <p:nvPr/>
          </p:nvPicPr>
          <p:blipFill>
            <a:blip r:embed="rId2"/>
            <a:stretch>
              <a:fillRect/>
            </a:stretch>
          </p:blipFill>
          <p:spPr>
            <a:xfrm>
              <a:off x="1199659" y="5205012"/>
              <a:ext cx="420013" cy="322083"/>
            </a:xfrm>
            <a:prstGeom prst="rect">
              <a:avLst/>
            </a:prstGeom>
          </p:spPr>
        </p:pic>
      </p:grpSp>
      <p:sp>
        <p:nvSpPr>
          <p:cNvPr id="2" name="矩形 1"/>
          <p:cNvSpPr/>
          <p:nvPr/>
        </p:nvSpPr>
        <p:spPr>
          <a:xfrm>
            <a:off x="378396" y="1050848"/>
            <a:ext cx="2879314" cy="57458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zh-CN" altLang="en-US" sz="2400" b="1" dirty="0"/>
              <a:t>文件级别操作模块</a:t>
            </a:r>
            <a:endParaRPr lang="en-US" altLang="zh-CN" sz="2400" b="1" dirty="0"/>
          </a:p>
        </p:txBody>
      </p:sp>
    </p:spTree>
    <p:extLst>
      <p:ext uri="{BB962C8B-B14F-4D97-AF65-F5344CB8AC3E}">
        <p14:creationId xmlns:p14="http://schemas.microsoft.com/office/powerpoint/2010/main" val="2624413097"/>
      </p:ext>
    </p:extLst>
  </p:cSld>
  <p:clrMapOvr>
    <a:masterClrMapping/>
  </p:clrMapOvr>
  <p:transition spd="slow" advClick="0">
    <p:pull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p:cNvSpPr>
            <a:spLocks noGrp="1"/>
          </p:cNvSpPr>
          <p:nvPr>
            <p:ph idx="1"/>
          </p:nvPr>
        </p:nvSpPr>
        <p:spPr>
          <a:xfrm>
            <a:off x="728841" y="1844824"/>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1800" dirty="0"/>
              <a:t>os</a:t>
            </a:r>
            <a:r>
              <a:rPr lang="zh-CN" altLang="en-US" sz="1800" dirty="0"/>
              <a:t>模块常用的文件操作函数</a:t>
            </a:r>
          </a:p>
        </p:txBody>
      </p:sp>
      <p:graphicFrame>
        <p:nvGraphicFramePr>
          <p:cNvPr id="3" name="Table -1"/>
          <p:cNvGraphicFramePr/>
          <p:nvPr>
            <p:extLst>
              <p:ext uri="{D42A27DB-BD31-4B8C-83A1-F6EECF244321}">
                <p14:modId xmlns:p14="http://schemas.microsoft.com/office/powerpoint/2010/main" val="3363018368"/>
              </p:ext>
            </p:extLst>
          </p:nvPr>
        </p:nvGraphicFramePr>
        <p:xfrm>
          <a:off x="899592" y="2492896"/>
          <a:ext cx="7345045" cy="2880995"/>
        </p:xfrm>
        <a:graphic>
          <a:graphicData uri="http://schemas.openxmlformats.org/drawingml/2006/table">
            <a:tbl>
              <a:tblPr firstRow="1" bandRow="1">
                <a:tableStyleId>{5940675A-B579-460E-94D1-54222C63F5DA}</a:tableStyleId>
              </a:tblPr>
              <a:tblGrid>
                <a:gridCol w="3984625">
                  <a:extLst>
                    <a:ext uri="{9D8B030D-6E8A-4147-A177-3AD203B41FA5}">
                      <a16:colId xmlns:a16="http://schemas.microsoft.com/office/drawing/2014/main" val="20000"/>
                    </a:ext>
                  </a:extLst>
                </a:gridCol>
                <a:gridCol w="3360420">
                  <a:extLst>
                    <a:ext uri="{9D8B030D-6E8A-4147-A177-3AD203B41FA5}">
                      <a16:colId xmlns:a16="http://schemas.microsoft.com/office/drawing/2014/main" val="20001"/>
                    </a:ext>
                  </a:extLst>
                </a:gridCol>
              </a:tblGrid>
              <a:tr h="20574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5740">
                <a:tc>
                  <a:txBody>
                    <a:bodyPr/>
                    <a:lstStyle/>
                    <a:p>
                      <a:pPr marL="0" indent="0" algn="l">
                        <a:buNone/>
                      </a:pPr>
                      <a:r>
                        <a:rPr lang="en-US" altLang="zh-CN" sz="1350" b="0" u="none">
                          <a:latin typeface="Calibri" panose="020F0502020204030204" charset="0"/>
                          <a:ea typeface="Calibri" panose="020F0502020204030204" charset="0"/>
                          <a:cs typeface="Calibri" panose="020F0502020204030204" charset="0"/>
                        </a:rPr>
                        <a:t>access(path, mode)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测试是否可以按照</a:t>
                      </a:r>
                      <a:r>
                        <a:rPr lang="en-US" altLang="zh-CN" sz="1350" b="0" u="none">
                          <a:latin typeface="宋体" panose="02010600030101010101" pitchFamily="2" charset="-122"/>
                          <a:ea typeface="宋体" panose="02010600030101010101" pitchFamily="2" charset="-122"/>
                          <a:cs typeface="宋体" panose="02010600030101010101" pitchFamily="2" charset="-122"/>
                        </a:rPr>
                        <a:t>mode</a:t>
                      </a:r>
                      <a:r>
                        <a:rPr lang="zh-CN" altLang="en-US" sz="1350" b="0" u="none">
                          <a:latin typeface="宋体" panose="02010600030101010101" pitchFamily="2" charset="-122"/>
                          <a:ea typeface="宋体" panose="02010600030101010101" pitchFamily="2" charset="-122"/>
                          <a:cs typeface="宋体" panose="02010600030101010101" pitchFamily="2" charset="-122"/>
                        </a:rPr>
                        <a:t>指定的权限访问文件</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chdir(path)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把</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设为当前工作目录</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0">
                <a:tc>
                  <a:txBody>
                    <a:bodyPr/>
                    <a:lstStyle/>
                    <a:p>
                      <a:pPr marL="0" indent="0" algn="l">
                        <a:buNone/>
                      </a:pPr>
                      <a:r>
                        <a:rPr lang="en-US" altLang="zh-CN" sz="1350" b="0" u="none" dirty="0" err="1">
                          <a:latin typeface="宋体" panose="02010600030101010101" pitchFamily="2" charset="-122"/>
                          <a:ea typeface="宋体" panose="02010600030101010101" pitchFamily="2" charset="-122"/>
                          <a:cs typeface="宋体" panose="02010600030101010101" pitchFamily="2" charset="-122"/>
                        </a:rPr>
                        <a:t>chmod</a:t>
                      </a:r>
                      <a:r>
                        <a:rPr lang="en-US" altLang="zh-CN" sz="1350" b="0" u="none" dirty="0">
                          <a:latin typeface="宋体" panose="02010600030101010101" pitchFamily="2" charset="-122"/>
                          <a:ea typeface="宋体" panose="02010600030101010101" pitchFamily="2" charset="-122"/>
                          <a:cs typeface="宋体" panose="02010600030101010101" pitchFamily="2" charset="-122"/>
                        </a:rPr>
                        <a:t>(path, mode, *, </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dir_fd</a:t>
                      </a:r>
                      <a:r>
                        <a:rPr lang="en-US" altLang="zh-CN" sz="1350" b="0" u="none" dirty="0">
                          <a:latin typeface="宋体" panose="02010600030101010101" pitchFamily="2" charset="-122"/>
                          <a:ea typeface="宋体" panose="02010600030101010101" pitchFamily="2" charset="-122"/>
                          <a:cs typeface="宋体" panose="02010600030101010101" pitchFamily="2" charset="-122"/>
                        </a:rPr>
                        <a:t>=None, </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follow_symlinks</a:t>
                      </a:r>
                      <a:r>
                        <a:rPr lang="en-US" altLang="zh-CN" sz="1350" b="0" u="none" dirty="0">
                          <a:latin typeface="宋体" panose="02010600030101010101" pitchFamily="2" charset="-122"/>
                          <a:ea typeface="宋体" panose="02010600030101010101" pitchFamily="2" charset="-122"/>
                          <a:cs typeface="宋体" panose="02010600030101010101" pitchFamily="2" charset="-122"/>
                        </a:rPr>
                        <a:t>=True)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改变文件的访问权限</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curdir</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当前文件夹</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environ</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包含系统环境变量和值的字典</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extsep</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当前操作系统所使用的文件扩展名分隔符</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get_exec_path()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返回可执行文件的搜索路径</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getcwd()</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返回当前工作目录</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listdir(path)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目录下的文件和目录列表</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1148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open(path, flags, mode=0o777, *, dir_fd=None)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按照</a:t>
                      </a:r>
                      <a:r>
                        <a:rPr lang="en-US" altLang="zh-CN" sz="1350" b="0" u="none">
                          <a:latin typeface="宋体" panose="02010600030101010101" pitchFamily="2" charset="-122"/>
                          <a:ea typeface="宋体" panose="02010600030101010101" pitchFamily="2" charset="-122"/>
                          <a:cs typeface="宋体" panose="02010600030101010101" pitchFamily="2" charset="-122"/>
                        </a:rPr>
                        <a:t>mode</a:t>
                      </a:r>
                      <a:r>
                        <a:rPr lang="zh-CN" altLang="en-US" sz="1350" b="0" u="none">
                          <a:latin typeface="宋体" panose="02010600030101010101" pitchFamily="2" charset="-122"/>
                          <a:ea typeface="宋体" panose="02010600030101010101" pitchFamily="2" charset="-122"/>
                          <a:cs typeface="宋体" panose="02010600030101010101" pitchFamily="2" charset="-122"/>
                        </a:rPr>
                        <a:t>指定的权限打开文件，默认权限为可读、可写、可执行</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5740">
                <a:tc>
                  <a:txBody>
                    <a:bodyPr/>
                    <a:lstStyle/>
                    <a:p>
                      <a:pPr marL="0" indent="0" algn="l">
                        <a:buNone/>
                      </a:pPr>
                      <a:r>
                        <a:rPr lang="en-US" altLang="zh-CN" sz="1350" b="0" u="none" dirty="0" err="1">
                          <a:latin typeface="宋体" panose="02010600030101010101" pitchFamily="2" charset="-122"/>
                          <a:ea typeface="宋体" panose="02010600030101010101" pitchFamily="2" charset="-122"/>
                          <a:cs typeface="宋体" panose="02010600030101010101" pitchFamily="2" charset="-122"/>
                        </a:rPr>
                        <a:t>popen</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cmd</a:t>
                      </a:r>
                      <a:r>
                        <a:rPr lang="en-US" altLang="zh-CN" sz="1350" b="0" u="none" dirty="0">
                          <a:latin typeface="宋体" panose="02010600030101010101" pitchFamily="2" charset="-122"/>
                          <a:ea typeface="宋体" panose="02010600030101010101" pitchFamily="2" charset="-122"/>
                          <a:cs typeface="宋体" panose="02010600030101010101" pitchFamily="2" charset="-122"/>
                        </a:rPr>
                        <a:t>, mode='r', buffering=-1)</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创建进程，启动外部程序</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pSp>
        <p:nvGrpSpPr>
          <p:cNvPr id="5" name="组合 4"/>
          <p:cNvGrpSpPr/>
          <p:nvPr/>
        </p:nvGrpSpPr>
        <p:grpSpPr>
          <a:xfrm>
            <a:off x="-684584" y="116632"/>
            <a:ext cx="6983240" cy="648072"/>
            <a:chOff x="-318311" y="5026748"/>
            <a:chExt cx="7337768" cy="663172"/>
          </a:xfrm>
        </p:grpSpPr>
        <p:sp>
          <p:nvSpPr>
            <p:cNvPr id="6"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7" name="TextBox 6"/>
            <p:cNvSpPr txBox="1">
              <a:spLocks noChangeArrowheads="1"/>
            </p:cNvSpPr>
            <p:nvPr/>
          </p:nvSpPr>
          <p:spPr bwMode="auto">
            <a:xfrm>
              <a:off x="-318311"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文件级操作</a:t>
              </a:r>
            </a:p>
          </p:txBody>
        </p:sp>
        <p:pic>
          <p:nvPicPr>
            <p:cNvPr id="8" name="图片 7"/>
            <p:cNvPicPr>
              <a:picLocks noChangeAspect="1"/>
            </p:cNvPicPr>
            <p:nvPr/>
          </p:nvPicPr>
          <p:blipFill>
            <a:blip r:embed="rId2"/>
            <a:stretch>
              <a:fillRect/>
            </a:stretch>
          </p:blipFill>
          <p:spPr>
            <a:xfrm>
              <a:off x="1199659" y="5205012"/>
              <a:ext cx="420013" cy="322083"/>
            </a:xfrm>
            <a:prstGeom prst="rect">
              <a:avLst/>
            </a:prstGeom>
          </p:spPr>
        </p:pic>
      </p:grpSp>
      <p:sp>
        <p:nvSpPr>
          <p:cNvPr id="9" name="矩形 8"/>
          <p:cNvSpPr/>
          <p:nvPr/>
        </p:nvSpPr>
        <p:spPr>
          <a:xfrm>
            <a:off x="378396" y="1050848"/>
            <a:ext cx="274786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a:t>
            </a:r>
            <a:endParaRPr lang="en-US" altLang="zh-CN" sz="2400" b="1" dirty="0"/>
          </a:p>
        </p:txBody>
      </p:sp>
    </p:spTree>
    <p:extLst>
      <p:ext uri="{BB962C8B-B14F-4D97-AF65-F5344CB8AC3E}">
        <p14:creationId xmlns:p14="http://schemas.microsoft.com/office/powerpoint/2010/main" val="1122039946"/>
      </p:ext>
    </p:extLst>
  </p:cSld>
  <p:clrMapOvr>
    <a:masterClrMapping/>
  </p:clrMapOvr>
  <p:transition spd="slow" advClick="0">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占位符 19458"/>
          <p:cNvSpPr>
            <a:spLocks noGrp="1"/>
          </p:cNvSpPr>
          <p:nvPr>
            <p:ph idx="1"/>
          </p:nvPr>
        </p:nvSpPr>
        <p:spPr>
          <a:xfrm>
            <a:off x="769606" y="1594529"/>
            <a:ext cx="8229600" cy="4678451"/>
          </a:xfrm>
        </p:spPr>
        <p:txBody>
          <a:bodyPr/>
          <a:lstStyle/>
          <a:p>
            <a:pPr>
              <a:spcBef>
                <a:spcPts val="600"/>
              </a:spcBef>
              <a:spcAft>
                <a:spcPts val="600"/>
              </a:spcAft>
              <a:buClr>
                <a:srgbClr val="FF0000"/>
              </a:buClr>
              <a:buSzPct val="90000"/>
              <a:buFont typeface="Wingdings" panose="05000000000000000000" pitchFamily="2" charset="2"/>
              <a:buChar char="n"/>
            </a:pPr>
            <a:r>
              <a:rPr lang="zh-CN" altLang="en-US" sz="2400" b="1" noProof="1"/>
              <a:t>为了长期保存数据以便重复使用、修改和共享，必须将数据以文件的形式存储到外部存储介质</a:t>
            </a:r>
            <a:r>
              <a:rPr lang="en-US" altLang="zh-CN" sz="2400" b="1" noProof="1"/>
              <a:t>(</a:t>
            </a:r>
            <a:r>
              <a:rPr lang="zh-CN" altLang="en-US" sz="2400" b="1" noProof="1"/>
              <a:t>如磁盘、</a:t>
            </a:r>
            <a:r>
              <a:rPr lang="en-US" altLang="zh-CN" sz="2400" b="1" noProof="1"/>
              <a:t>U</a:t>
            </a:r>
            <a:r>
              <a:rPr lang="zh-CN" altLang="en-US" sz="2400" b="1" noProof="1"/>
              <a:t>盘、光盘或云盘、网盘、快盘等</a:t>
            </a:r>
            <a:r>
              <a:rPr lang="en-US" altLang="zh-CN" sz="2400" b="1" noProof="1"/>
              <a:t>)</a:t>
            </a:r>
            <a:r>
              <a:rPr lang="zh-CN" altLang="en-US" sz="2400" b="1" noProof="1"/>
              <a:t>中。</a:t>
            </a:r>
          </a:p>
          <a:p>
            <a:pPr>
              <a:lnSpc>
                <a:spcPct val="130000"/>
              </a:lnSpc>
              <a:spcBef>
                <a:spcPts val="600"/>
              </a:spcBef>
              <a:spcAft>
                <a:spcPts val="600"/>
              </a:spcAft>
              <a:buClr>
                <a:srgbClr val="FF0000"/>
              </a:buClr>
              <a:buSzPct val="90000"/>
              <a:buFont typeface="Wingdings" panose="05000000000000000000" pitchFamily="2" charset="2"/>
              <a:buChar char="n"/>
            </a:pPr>
            <a:r>
              <a:rPr lang="zh-CN" altLang="en-US" sz="2400" b="1" noProof="1"/>
              <a:t>文件操作在各类应用软件的开发中均占有重要的地位：</a:t>
            </a:r>
          </a:p>
          <a:p>
            <a:pPr marL="686435" indent="-342265">
              <a:lnSpc>
                <a:spcPct val="130000"/>
              </a:lnSpc>
              <a:spcBef>
                <a:spcPts val="1200"/>
              </a:spcBef>
              <a:spcAft>
                <a:spcPts val="600"/>
              </a:spcAft>
              <a:buClr>
                <a:srgbClr val="FF0000"/>
              </a:buClr>
              <a:buSzPct val="90000"/>
              <a:buFont typeface="Wingdings" panose="05000000000000000000" charset="0"/>
              <a:buChar char="ü"/>
            </a:pPr>
            <a:r>
              <a:rPr lang="zh-CN" altLang="en-US" sz="2000" b="1" noProof="1"/>
              <a:t>管理信息系统是使用数据库来存储数据的，而数据库最终还是要以文件的形式存储到硬盘或其他存储介质上。</a:t>
            </a:r>
          </a:p>
          <a:p>
            <a:pPr marL="686435" indent="-342265">
              <a:lnSpc>
                <a:spcPct val="130000"/>
              </a:lnSpc>
              <a:spcBef>
                <a:spcPts val="1200"/>
              </a:spcBef>
              <a:spcAft>
                <a:spcPts val="600"/>
              </a:spcAft>
              <a:buClr>
                <a:srgbClr val="FF0000"/>
              </a:buClr>
              <a:buSzPct val="90000"/>
              <a:buFont typeface="Wingdings" panose="05000000000000000000" charset="0"/>
              <a:buChar char="ü"/>
            </a:pPr>
            <a:r>
              <a:rPr lang="zh-CN" altLang="en-US" sz="2000" b="1" noProof="1"/>
              <a:t>应用程序的配置信息往往也是使用文件来存储的，图形、图像、音频、视频、可执行文件等等也都是以文件的形式存储在磁盘上的。</a:t>
            </a:r>
          </a:p>
        </p:txBody>
      </p:sp>
      <p:grpSp>
        <p:nvGrpSpPr>
          <p:cNvPr id="5" name="组合 4"/>
          <p:cNvGrpSpPr/>
          <p:nvPr/>
        </p:nvGrpSpPr>
        <p:grpSpPr>
          <a:xfrm>
            <a:off x="251520" y="116632"/>
            <a:ext cx="4231148" cy="684042"/>
            <a:chOff x="670633" y="1326432"/>
            <a:chExt cx="4231148" cy="684042"/>
          </a:xfrm>
        </p:grpSpPr>
        <p:sp>
          <p:nvSpPr>
            <p:cNvPr id="6"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7" name="组合 6"/>
            <p:cNvGrpSpPr/>
            <p:nvPr/>
          </p:nvGrpSpPr>
          <p:grpSpPr>
            <a:xfrm>
              <a:off x="958665" y="1327471"/>
              <a:ext cx="842977" cy="683003"/>
              <a:chOff x="958665" y="1327471"/>
              <a:chExt cx="842977" cy="683003"/>
            </a:xfrm>
          </p:grpSpPr>
          <p:sp>
            <p:nvSpPr>
              <p:cNvPr id="8"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9" name="图片 8" descr="1.jpg"/>
              <p:cNvPicPr>
                <a:picLocks noChangeAspect="1"/>
              </p:cNvPicPr>
              <p:nvPr/>
            </p:nvPicPr>
            <p:blipFill>
              <a:blip r:embed="rId2" cstate="print"/>
              <a:stretch>
                <a:fillRect/>
              </a:stretch>
            </p:blipFill>
            <p:spPr>
              <a:xfrm>
                <a:off x="1189071" y="1467621"/>
                <a:ext cx="377680" cy="419801"/>
              </a:xfrm>
              <a:prstGeom prst="rect">
                <a:avLst/>
              </a:prstGeom>
            </p:spPr>
          </p:pic>
        </p:grpSp>
      </p:grpSp>
      <p:sp>
        <p:nvSpPr>
          <p:cNvPr id="10" name="标题 20481"/>
          <p:cNvSpPr>
            <a:spLocks noGrp="1"/>
          </p:cNvSpPr>
          <p:nvPr>
            <p:ph type="title"/>
          </p:nvPr>
        </p:nvSpPr>
        <p:spPr>
          <a:xfrm>
            <a:off x="292929" y="764704"/>
            <a:ext cx="9140825" cy="756118"/>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文件操作</a:t>
            </a:r>
          </a:p>
        </p:txBody>
      </p:sp>
    </p:spTree>
    <p:extLst>
      <p:ext uri="{BB962C8B-B14F-4D97-AF65-F5344CB8AC3E}">
        <p14:creationId xmlns:p14="http://schemas.microsoft.com/office/powerpoint/2010/main" val="1879423733"/>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nvPr>
        </p:nvGraphicFramePr>
        <p:xfrm>
          <a:off x="421101" y="2057611"/>
          <a:ext cx="7445375" cy="3138805"/>
        </p:xfrm>
        <a:graphic>
          <a:graphicData uri="http://schemas.openxmlformats.org/drawingml/2006/table">
            <a:tbl>
              <a:tblPr firstRow="1" bandRow="1">
                <a:tableStyleId>{5940675A-B579-460E-94D1-54222C63F5DA}</a:tableStyleId>
              </a:tblPr>
              <a:tblGrid>
                <a:gridCol w="2988945">
                  <a:extLst>
                    <a:ext uri="{9D8B030D-6E8A-4147-A177-3AD203B41FA5}">
                      <a16:colId xmlns:a16="http://schemas.microsoft.com/office/drawing/2014/main" val="20000"/>
                    </a:ext>
                  </a:extLst>
                </a:gridCol>
                <a:gridCol w="4456430">
                  <a:extLst>
                    <a:ext uri="{9D8B030D-6E8A-4147-A177-3AD203B41FA5}">
                      <a16:colId xmlns:a16="http://schemas.microsoft.com/office/drawing/2014/main" val="20001"/>
                    </a:ext>
                  </a:extLst>
                </a:gridCol>
              </a:tblGrid>
              <a:tr h="20574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480">
                <a:tc>
                  <a:txBody>
                    <a:bodyPr/>
                    <a:lstStyle/>
                    <a:p>
                      <a:pPr marL="0" indent="0" algn="l">
                        <a:buNone/>
                      </a:pPr>
                      <a:r>
                        <a:rPr lang="en-US" altLang="zh-CN" sz="1350" b="0" u="none" dirty="0">
                          <a:latin typeface="宋体" panose="02010600030101010101" pitchFamily="2" charset="-122"/>
                          <a:ea typeface="宋体" panose="02010600030101010101" pitchFamily="2" charset="-122"/>
                          <a:cs typeface="宋体" panose="02010600030101010101" pitchFamily="2" charset="-122"/>
                        </a:rPr>
                        <a:t>remove(path)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删除指定的文件，要求用户拥有删除文件的权限，并且文件没有只读或其他特殊属性</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148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rename(src, dst)</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重命名文件或目录，可以实现文件的移动，若目标文件已存在则抛出异常，不能跨越磁盘或分区</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replace(old, new)</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重命名文件或目录，若目标文件已存在则直接覆盖，不能跨越磁盘或分区</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11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scandir(path='.')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返回包含指定文件夹中所有</a:t>
                      </a:r>
                      <a:r>
                        <a:rPr lang="en-US" altLang="zh-CN" sz="1350" b="0" u="none">
                          <a:latin typeface="宋体" panose="02010600030101010101" pitchFamily="2" charset="-122"/>
                          <a:ea typeface="宋体" panose="02010600030101010101" pitchFamily="2" charset="-122"/>
                          <a:cs typeface="宋体" panose="02010600030101010101" pitchFamily="2" charset="-122"/>
                        </a:rPr>
                        <a:t>DirEntry</a:t>
                      </a:r>
                      <a:r>
                        <a:rPr lang="zh-CN" altLang="en-US" sz="1350" b="0" u="none">
                          <a:latin typeface="宋体" panose="02010600030101010101" pitchFamily="2" charset="-122"/>
                          <a:ea typeface="宋体" panose="02010600030101010101" pitchFamily="2" charset="-122"/>
                          <a:cs typeface="宋体" panose="02010600030101010101" pitchFamily="2" charset="-122"/>
                        </a:rPr>
                        <a:t>对象的迭代对象，遍历文件夹时比</a:t>
                      </a:r>
                      <a:r>
                        <a:rPr lang="en-US" altLang="zh-CN" sz="1350" b="0" u="none">
                          <a:latin typeface="宋体" panose="02010600030101010101" pitchFamily="2" charset="-122"/>
                          <a:ea typeface="宋体" panose="02010600030101010101" pitchFamily="2" charset="-122"/>
                          <a:cs typeface="宋体" panose="02010600030101010101" pitchFamily="2" charset="-122"/>
                        </a:rPr>
                        <a:t>listdir()</a:t>
                      </a:r>
                      <a:r>
                        <a:rPr lang="zh-CN" altLang="en-US" sz="1350" b="0" u="none">
                          <a:latin typeface="宋体" panose="02010600030101010101" pitchFamily="2" charset="-122"/>
                          <a:ea typeface="宋体" panose="02010600030101010101" pitchFamily="2" charset="-122"/>
                          <a:cs typeface="宋体" panose="02010600030101010101" pitchFamily="2" charset="-122"/>
                        </a:rPr>
                        <a:t>更加高效</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sep</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当前操作系统所使用的路径分隔符</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78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startfile(filepath [, operation])</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使用关联的应用程序打开指定文件或启动指定应用程序</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stat(path)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返回文件的所有属性</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system()</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启动外部程序</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truncate(path, length)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将文件截断，只保留指定长度的内容</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write(fd, data)</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将</a:t>
                      </a:r>
                      <a:r>
                        <a:rPr lang="en-US" altLang="zh-CN" sz="1350" b="0" u="none" dirty="0">
                          <a:latin typeface="宋体" panose="02010600030101010101" pitchFamily="2" charset="-122"/>
                          <a:ea typeface="宋体" panose="02010600030101010101" pitchFamily="2" charset="-122"/>
                          <a:cs typeface="宋体" panose="02010600030101010101" pitchFamily="2" charset="-122"/>
                        </a:rPr>
                        <a:t>bytes</a:t>
                      </a:r>
                      <a:r>
                        <a:rPr lang="zh-CN" altLang="en-US" sz="1350" b="0" u="none" dirty="0">
                          <a:latin typeface="宋体" panose="02010600030101010101" pitchFamily="2" charset="-122"/>
                          <a:ea typeface="宋体" panose="02010600030101010101" pitchFamily="2" charset="-122"/>
                          <a:cs typeface="宋体" panose="02010600030101010101" pitchFamily="2" charset="-122"/>
                        </a:rPr>
                        <a:t>对象</a:t>
                      </a:r>
                      <a:r>
                        <a:rPr lang="en-US" altLang="zh-CN" sz="1350" b="0" u="none" dirty="0">
                          <a:latin typeface="宋体" panose="02010600030101010101" pitchFamily="2" charset="-122"/>
                          <a:ea typeface="宋体" panose="02010600030101010101" pitchFamily="2" charset="-122"/>
                          <a:cs typeface="宋体" panose="02010600030101010101" pitchFamily="2" charset="-122"/>
                        </a:rPr>
                        <a:t>data</a:t>
                      </a:r>
                      <a:r>
                        <a:rPr lang="zh-CN" altLang="en-US" sz="1350" b="0" u="none" dirty="0">
                          <a:latin typeface="宋体" panose="02010600030101010101" pitchFamily="2" charset="-122"/>
                          <a:ea typeface="宋体" panose="02010600030101010101" pitchFamily="2" charset="-122"/>
                          <a:cs typeface="宋体" panose="02010600030101010101" pitchFamily="2" charset="-122"/>
                        </a:rPr>
                        <a:t>写入文件</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fd</a:t>
                      </a:r>
                      <a:endParaRPr lang="en-US" sz="1350" b="0" u="none" dirty="0">
                        <a:latin typeface="宋体" panose="02010600030101010101" pitchFamily="2" charset="-122"/>
                        <a:ea typeface="宋体" panose="02010600030101010101" pitchFamily="2" charset="-122"/>
                        <a:cs typeface="宋体" panose="02010600030101010101" pitchFamily="2" charset="-122"/>
                      </a:endParaRP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pSp>
        <p:nvGrpSpPr>
          <p:cNvPr id="6" name="组合 5"/>
          <p:cNvGrpSpPr/>
          <p:nvPr/>
        </p:nvGrpSpPr>
        <p:grpSpPr>
          <a:xfrm>
            <a:off x="-252536" y="116632"/>
            <a:ext cx="6983240" cy="648072"/>
            <a:chOff x="135673" y="5026748"/>
            <a:chExt cx="7337768" cy="663172"/>
          </a:xfrm>
        </p:grpSpPr>
        <p:sp>
          <p:nvSpPr>
            <p:cNvPr id="7"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9" name="图片 8"/>
            <p:cNvPicPr>
              <a:picLocks noChangeAspect="1"/>
            </p:cNvPicPr>
            <p:nvPr/>
          </p:nvPicPr>
          <p:blipFill>
            <a:blip r:embed="rId2"/>
            <a:stretch>
              <a:fillRect/>
            </a:stretch>
          </p:blipFill>
          <p:spPr>
            <a:xfrm>
              <a:off x="1199659" y="5205012"/>
              <a:ext cx="420013" cy="322083"/>
            </a:xfrm>
            <a:prstGeom prst="rect">
              <a:avLst/>
            </a:prstGeom>
          </p:spPr>
        </p:pic>
      </p:grpSp>
      <p:sp>
        <p:nvSpPr>
          <p:cNvPr id="10" name="矩形 9"/>
          <p:cNvSpPr/>
          <p:nvPr/>
        </p:nvSpPr>
        <p:spPr>
          <a:xfrm>
            <a:off x="378396" y="1050848"/>
            <a:ext cx="274786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a:t>
            </a:r>
            <a:endParaRPr lang="en-US" altLang="zh-CN" sz="2400" b="1" dirty="0"/>
          </a:p>
        </p:txBody>
      </p:sp>
    </p:spTree>
    <p:extLst>
      <p:ext uri="{BB962C8B-B14F-4D97-AF65-F5344CB8AC3E}">
        <p14:creationId xmlns:p14="http://schemas.microsoft.com/office/powerpoint/2010/main" val="1517756889"/>
      </p:ext>
    </p:extLst>
  </p:cSld>
  <p:clrMapOvr>
    <a:masterClrMapping/>
  </p:clrMapOvr>
  <p:transition spd="slow" advClick="0">
    <p:pull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Content Placeholder 2"/>
          <p:cNvSpPr>
            <a:spLocks noGrp="1"/>
          </p:cNvSpPr>
          <p:nvPr>
            <p:ph idx="1"/>
          </p:nvPr>
        </p:nvSpPr>
        <p:spPr>
          <a:xfrm>
            <a:off x="882427" y="1365203"/>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2000" b="1" dirty="0"/>
              <a:t>os.path</a:t>
            </a:r>
            <a:r>
              <a:rPr lang="zh-CN" altLang="en-US" sz="2000" b="1" dirty="0"/>
              <a:t>常用的文件操作函数</a:t>
            </a:r>
          </a:p>
        </p:txBody>
      </p:sp>
      <p:graphicFrame>
        <p:nvGraphicFramePr>
          <p:cNvPr id="2" name="Table -1"/>
          <p:cNvGraphicFramePr/>
          <p:nvPr>
            <p:extLst>
              <p:ext uri="{D42A27DB-BD31-4B8C-83A1-F6EECF244321}">
                <p14:modId xmlns:p14="http://schemas.microsoft.com/office/powerpoint/2010/main" val="1500572056"/>
              </p:ext>
            </p:extLst>
          </p:nvPr>
        </p:nvGraphicFramePr>
        <p:xfrm>
          <a:off x="1675573" y="1746192"/>
          <a:ext cx="5700395" cy="2270125"/>
        </p:xfrm>
        <a:graphic>
          <a:graphicData uri="http://schemas.openxmlformats.org/drawingml/2006/table">
            <a:tbl>
              <a:tblPr firstRow="1" bandRow="1">
                <a:tableStyleId>{5940675A-B579-460E-94D1-54222C63F5DA}</a:tableStyleId>
              </a:tblPr>
              <a:tblGrid>
                <a:gridCol w="2066290">
                  <a:extLst>
                    <a:ext uri="{9D8B030D-6E8A-4147-A177-3AD203B41FA5}">
                      <a16:colId xmlns:a16="http://schemas.microsoft.com/office/drawing/2014/main" val="20000"/>
                    </a:ext>
                  </a:extLst>
                </a:gridCol>
                <a:gridCol w="3634105">
                  <a:extLst>
                    <a:ext uri="{9D8B030D-6E8A-4147-A177-3AD203B41FA5}">
                      <a16:colId xmlns:a16="http://schemas.microsoft.com/office/drawing/2014/main" val="20001"/>
                    </a:ext>
                  </a:extLst>
                </a:gridCol>
              </a:tblGrid>
              <a:tr h="206375">
                <a:tc>
                  <a:txBody>
                    <a:bodyPr/>
                    <a:lstStyle/>
                    <a:p>
                      <a:pPr marL="0" indent="0" algn="ctr">
                        <a:buNone/>
                      </a:pPr>
                      <a:r>
                        <a:rPr lang="zh-CN" altLang="en-US" sz="1350" b="1" u="none" dirty="0">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abspath(path)</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返回给定路径的绝对路径</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basename(path)</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返回指定路径的最后一个组成部分</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commonpath(paths)</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返回给定的多个路径的最长公共路径</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commonprefix(paths)</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返回给定的多个路径的最长公共前缀</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dirname(p)</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返回给定路径的文件夹部分</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exists(path)</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判断文件是否存在</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getatime(filename)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返回文件的最后访问时间</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getctime(filename)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返回文件的创建时间</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getmtime(filename)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返回文件的最后修改时间</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6375">
                <a:tc>
                  <a:txBody>
                    <a:bodyPr/>
                    <a:lstStyle/>
                    <a:p>
                      <a:pPr marL="0" indent="0" algn="l">
                        <a:buNone/>
                      </a:pPr>
                      <a:r>
                        <a:rPr lang="en-US" altLang="zh-CN" sz="1350" b="0" u="none" dirty="0" err="1">
                          <a:latin typeface="宋体" panose="02010600030101010101" pitchFamily="2" charset="-122"/>
                          <a:ea typeface="宋体" panose="02010600030101010101" pitchFamily="2" charset="-122"/>
                          <a:cs typeface="宋体" panose="02010600030101010101" pitchFamily="2" charset="-122"/>
                        </a:rPr>
                        <a:t>getsize</a:t>
                      </a:r>
                      <a:r>
                        <a:rPr lang="en-US" altLang="zh-CN" sz="1350" b="0" u="none" dirty="0">
                          <a:latin typeface="宋体" panose="02010600030101010101" pitchFamily="2" charset="-122"/>
                          <a:ea typeface="宋体" panose="02010600030101010101" pitchFamily="2" charset="-122"/>
                          <a:cs typeface="宋体" panose="02010600030101010101" pitchFamily="2" charset="-122"/>
                        </a:rPr>
                        <a:t>(filename)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返回文件的大小</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0" name="矩形 9"/>
          <p:cNvSpPr/>
          <p:nvPr/>
        </p:nvSpPr>
        <p:spPr>
          <a:xfrm>
            <a:off x="323528" y="811646"/>
            <a:ext cx="274786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a:t>
            </a:r>
            <a:endParaRPr lang="en-US" altLang="zh-CN" sz="2400" b="1" dirty="0"/>
          </a:p>
        </p:txBody>
      </p:sp>
      <p:graphicFrame>
        <p:nvGraphicFramePr>
          <p:cNvPr id="11" name="Table -1"/>
          <p:cNvGraphicFramePr/>
          <p:nvPr>
            <p:extLst>
              <p:ext uri="{D42A27DB-BD31-4B8C-83A1-F6EECF244321}">
                <p14:modId xmlns:p14="http://schemas.microsoft.com/office/powerpoint/2010/main" val="4125663481"/>
              </p:ext>
            </p:extLst>
          </p:nvPr>
        </p:nvGraphicFramePr>
        <p:xfrm>
          <a:off x="882427" y="4115015"/>
          <a:ext cx="7470140" cy="2327910"/>
        </p:xfrm>
        <a:graphic>
          <a:graphicData uri="http://schemas.openxmlformats.org/drawingml/2006/table">
            <a:tbl>
              <a:tblPr firstRow="1" bandRow="1">
                <a:tableStyleId>{5940675A-B579-460E-94D1-54222C63F5DA}</a:tableStyleId>
              </a:tblPr>
              <a:tblGrid>
                <a:gridCol w="1827530">
                  <a:extLst>
                    <a:ext uri="{9D8B030D-6E8A-4147-A177-3AD203B41FA5}">
                      <a16:colId xmlns:a16="http://schemas.microsoft.com/office/drawing/2014/main" val="20000"/>
                    </a:ext>
                  </a:extLst>
                </a:gridCol>
                <a:gridCol w="5642610">
                  <a:extLst>
                    <a:ext uri="{9D8B030D-6E8A-4147-A177-3AD203B41FA5}">
                      <a16:colId xmlns:a16="http://schemas.microsoft.com/office/drawing/2014/main" val="20001"/>
                    </a:ext>
                  </a:extLst>
                </a:gridCol>
              </a:tblGrid>
              <a:tr h="20574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isabs(path)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是否为绝对路径</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isdir(path)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是否为文件夹</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isfile(path)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是否为文件</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join(path, *paths)</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连接两个或多个</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realpath(path)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返回给定路径的绝对路径</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relpath(path)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返回给定路径的相对路径，不能跨越磁盘驱动器或分区</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samefile(f1, f2)</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测试</a:t>
                      </a:r>
                      <a:r>
                        <a:rPr lang="en-US" altLang="zh-CN" sz="1350" b="0" u="none">
                          <a:latin typeface="宋体" panose="02010600030101010101" pitchFamily="2" charset="-122"/>
                          <a:ea typeface="宋体" panose="02010600030101010101" pitchFamily="2" charset="-122"/>
                          <a:cs typeface="宋体" panose="02010600030101010101" pitchFamily="2" charset="-122"/>
                        </a:rPr>
                        <a:t>f1</a:t>
                      </a:r>
                      <a:r>
                        <a:rPr lang="zh-CN" altLang="en-US" sz="1350" b="0" u="none">
                          <a:latin typeface="宋体" panose="02010600030101010101" pitchFamily="2" charset="-122"/>
                          <a:ea typeface="宋体" panose="02010600030101010101" pitchFamily="2" charset="-122"/>
                          <a:cs typeface="宋体" panose="02010600030101010101" pitchFamily="2" charset="-122"/>
                        </a:rPr>
                        <a:t>和</a:t>
                      </a:r>
                      <a:r>
                        <a:rPr lang="en-US" altLang="zh-CN" sz="1350" b="0" u="none">
                          <a:latin typeface="宋体" panose="02010600030101010101" pitchFamily="2" charset="-122"/>
                          <a:ea typeface="宋体" panose="02010600030101010101" pitchFamily="2" charset="-122"/>
                          <a:cs typeface="宋体" panose="02010600030101010101" pitchFamily="2" charset="-122"/>
                        </a:rPr>
                        <a:t>f2</a:t>
                      </a:r>
                      <a:r>
                        <a:rPr lang="zh-CN" altLang="en-US" sz="1350" b="0" u="none">
                          <a:latin typeface="宋体" panose="02010600030101010101" pitchFamily="2" charset="-122"/>
                          <a:ea typeface="宋体" panose="02010600030101010101" pitchFamily="2" charset="-122"/>
                          <a:cs typeface="宋体" panose="02010600030101010101" pitchFamily="2" charset="-122"/>
                        </a:rPr>
                        <a:t>这两个路径是否引用的同一个文件</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98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split(path)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以路径中的最后一个斜线为分隔符把路径分隔成两部分，以元组形式返回</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splitext(path)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从路径中分隔文件的扩展名</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splitdrive(path)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从路径中分隔驱动器的名称</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pSp>
        <p:nvGrpSpPr>
          <p:cNvPr id="13" name="组合 12"/>
          <p:cNvGrpSpPr/>
          <p:nvPr/>
        </p:nvGrpSpPr>
        <p:grpSpPr>
          <a:xfrm>
            <a:off x="-252536" y="116632"/>
            <a:ext cx="6983240" cy="648072"/>
            <a:chOff x="135673" y="5026748"/>
            <a:chExt cx="7337768" cy="663172"/>
          </a:xfrm>
        </p:grpSpPr>
        <p:sp>
          <p:nvSpPr>
            <p:cNvPr id="14"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5"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6" name="图片 15"/>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683443010"/>
      </p:ext>
    </p:extLst>
  </p:cSld>
  <p:clrMapOvr>
    <a:masterClrMapping/>
  </p:clrMapOvr>
  <p:transition spd="slow" advClick="0">
    <p:pull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文本占位符 46082"/>
          <p:cNvSpPr>
            <a:spLocks noGrp="1"/>
          </p:cNvSpPr>
          <p:nvPr>
            <p:ph idx="1"/>
          </p:nvPr>
        </p:nvSpPr>
        <p:spPr>
          <a:xfrm>
            <a:off x="1159765" y="1700808"/>
            <a:ext cx="7546975" cy="3659505"/>
          </a:xfrm>
        </p:spPr>
        <p:txBody>
          <a:bodyPr vert="horz" wrap="square" lIns="68591" tIns="34295" rIns="68591" bIns="34295" numCol="1" anchor="t" anchorCtr="0" compatLnSpc="1">
            <a:prstTxWarp prst="textNoShape">
              <a:avLst/>
            </a:prstTxWarp>
          </a:bodyPr>
          <a:lstStyle/>
          <a:p>
            <a:pPr>
              <a:spcBef>
                <a:spcPct val="0"/>
              </a:spcBef>
              <a:buSzPct val="90000"/>
              <a:buFont typeface="Wingdings" panose="05000000000000000000" pitchFamily="2" charset="2"/>
              <a:buNone/>
            </a:pPr>
            <a:r>
              <a:rPr lang="en-US" altLang="zh-CN" sz="1200" dirty="0">
                <a:latin typeface="Consolas" panose="020B0609020204030204" pitchFamily="49" charset="0"/>
              </a:rPr>
              <a:t>&gt;&gt;&gt; import os</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import </a:t>
            </a:r>
            <a:r>
              <a:rPr lang="en-US" altLang="zh-CN" sz="1200" dirty="0" err="1">
                <a:latin typeface="Consolas" panose="020B0609020204030204" pitchFamily="49" charset="0"/>
              </a:rPr>
              <a:t>os.path</a:t>
            </a:r>
            <a:endParaRPr lang="en-US" altLang="zh-CN" sz="1200" dirty="0">
              <a:latin typeface="Consolas" panose="020B0609020204030204" pitchFamily="49" charset="0"/>
            </a:endParaRP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('test1.txt')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False</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os.rename</a:t>
            </a:r>
            <a:r>
              <a:rPr lang="en-US" altLang="zh-CN" sz="1200" dirty="0">
                <a:latin typeface="Consolas" panose="020B0609020204030204" pitchFamily="49" charset="0"/>
              </a:rPr>
              <a:t>('c:\\test1.txt', 'c:\\test2.txt')  # </a:t>
            </a:r>
            <a:r>
              <a:rPr lang="zh-CN" altLang="en-US" sz="1200" dirty="0">
                <a:latin typeface="Consolas" panose="020B0609020204030204" pitchFamily="49" charset="0"/>
              </a:rPr>
              <a:t>此时</a:t>
            </a:r>
            <a:r>
              <a:rPr lang="en-US" altLang="zh-CN" sz="1200" dirty="0">
                <a:latin typeface="Consolas" panose="020B0609020204030204" pitchFamily="49" charset="0"/>
              </a:rPr>
              <a:t>c:\\test1.txt</a:t>
            </a:r>
            <a:r>
              <a:rPr lang="zh-CN" altLang="en-US" sz="1200" dirty="0">
                <a:latin typeface="Consolas" panose="020B0609020204030204" pitchFamily="49" charset="0"/>
              </a:rPr>
              <a:t>不存在</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Traceback (most recent call last):</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  File "&lt;pyshell#17&gt;", line 1, in &lt;module&gt;</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    os.rename('c:\\test1.txt', 'c:\\test2.txt')</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FileNotFoundError: [WinError 2] 系统找不到指定的文件。: 'c:\\test1.txt' -&gt; 'c:\\test2.txt'</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os.rename</a:t>
            </a:r>
            <a:r>
              <a:rPr lang="en-US" altLang="zh-CN" sz="1200" dirty="0">
                <a:latin typeface="Consolas" panose="020B0609020204030204" pitchFamily="49" charset="0"/>
              </a:rPr>
              <a:t>('c:\\dfg.txt', 'c:\\test2.txt')    # </a:t>
            </a:r>
            <a:r>
              <a:rPr lang="zh-CN" altLang="en-US" sz="1200" dirty="0">
                <a:latin typeface="Consolas" panose="020B0609020204030204" pitchFamily="49" charset="0"/>
              </a:rPr>
              <a:t>可以实现文件的改名和移动</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('c:\\dfg.txt')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False</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('c:\\dfg.txt')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False</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('c:\\test2.txt')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True</a:t>
            </a:r>
          </a:p>
        </p:txBody>
      </p:sp>
      <p:sp>
        <p:nvSpPr>
          <p:cNvPr id="9" name="矩形 8"/>
          <p:cNvSpPr/>
          <p:nvPr/>
        </p:nvSpPr>
        <p:spPr>
          <a:xfrm>
            <a:off x="323528" y="811646"/>
            <a:ext cx="3363421"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模块示例</a:t>
            </a:r>
            <a:endParaRPr lang="en-US" altLang="zh-CN" sz="2400" b="1" dirty="0"/>
          </a:p>
        </p:txBody>
      </p:sp>
      <p:grpSp>
        <p:nvGrpSpPr>
          <p:cNvPr id="14" name="组合 13"/>
          <p:cNvGrpSpPr/>
          <p:nvPr/>
        </p:nvGrpSpPr>
        <p:grpSpPr>
          <a:xfrm>
            <a:off x="-252536" y="116632"/>
            <a:ext cx="6983240" cy="648072"/>
            <a:chOff x="135673" y="5026748"/>
            <a:chExt cx="7337768" cy="663172"/>
          </a:xfrm>
        </p:grpSpPr>
        <p:sp>
          <p:nvSpPr>
            <p:cNvPr id="15"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6"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7" name="图片 16"/>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2694322902"/>
      </p:ext>
    </p:extLst>
  </p:cSld>
  <p:clrMapOvr>
    <a:masterClrMapping/>
  </p:clrMapOvr>
  <p:transition spd="slow" advClick="0">
    <p:pull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p:cNvSpPr>
            <a:spLocks noGrp="1"/>
          </p:cNvSpPr>
          <p:nvPr>
            <p:ph idx="1"/>
          </p:nvPr>
        </p:nvSpPr>
        <p:spPr>
          <a:xfrm>
            <a:off x="898054" y="1324770"/>
            <a:ext cx="8229600" cy="4678451"/>
          </a:xfrm>
        </p:spPr>
        <p:txBody>
          <a:bodyPr vert="horz" wrap="square" lIns="68591" tIns="34295" rIns="68591" bIns="34295" numCol="1" anchor="t" anchorCtr="0" compatLnSpc="1">
            <a:prstTxWarp prst="textNoShape">
              <a:avLst/>
            </a:prstTxWarp>
          </a:bodyPr>
          <a:lstStyle/>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path='d:\\</a:t>
            </a:r>
            <a:r>
              <a:rPr lang="en-US" altLang="zh-CN" sz="1350" dirty="0" err="1">
                <a:latin typeface="Consolas" panose="020B0609020204030204" pitchFamily="49" charset="0"/>
              </a:rPr>
              <a:t>mypython_exp</a:t>
            </a:r>
            <a:r>
              <a:rPr lang="en-US" altLang="zh-CN" sz="1350" dirty="0">
                <a:latin typeface="Consolas" panose="020B0609020204030204" pitchFamily="49" charset="0"/>
              </a:rPr>
              <a:t>\\new_test.txt'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os.path.dirname</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os.path.split</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 'new_test.txt')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os.path.splitdrive</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 '\\</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\\new_test.txt')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os.path.splitext</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a:t>
            </a:r>
            <a:r>
              <a:rPr lang="en-US" altLang="zh-CN" sz="1350" dirty="0" err="1">
                <a:solidFill>
                  <a:srgbClr val="0000FF"/>
                </a:solidFill>
                <a:latin typeface="Consolas" panose="020B0609020204030204" pitchFamily="49" charset="0"/>
              </a:rPr>
              <a:t>new_test</a:t>
            </a:r>
            <a:r>
              <a:rPr lang="en-US" altLang="zh-CN" sz="1350" dirty="0">
                <a:solidFill>
                  <a:srgbClr val="0000FF"/>
                </a:solidFill>
                <a:latin typeface="Consolas" panose="020B0609020204030204" pitchFamily="49" charset="0"/>
              </a:rPr>
              <a:t>', '.txt')</a:t>
            </a:r>
          </a:p>
        </p:txBody>
      </p:sp>
      <p:sp>
        <p:nvSpPr>
          <p:cNvPr id="9" name="矩形 8"/>
          <p:cNvSpPr/>
          <p:nvPr/>
        </p:nvSpPr>
        <p:spPr>
          <a:xfrm>
            <a:off x="323528" y="811646"/>
            <a:ext cx="3363421"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模块示例</a:t>
            </a:r>
            <a:endParaRPr lang="en-US" altLang="zh-CN" sz="2400" b="1" dirty="0"/>
          </a:p>
        </p:txBody>
      </p:sp>
      <p:sp>
        <p:nvSpPr>
          <p:cNvPr id="10" name="文本占位符 47106"/>
          <p:cNvSpPr txBox="1">
            <a:spLocks/>
          </p:cNvSpPr>
          <p:nvPr/>
        </p:nvSpPr>
        <p:spPr bwMode="auto">
          <a:xfrm>
            <a:off x="760045" y="4357269"/>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n"/>
            </a:pPr>
            <a:r>
              <a:rPr lang="zh-CN" altLang="en-US" sz="1800" dirty="0"/>
              <a:t>列出当前目录下所有扩展名为</a:t>
            </a:r>
            <a:r>
              <a:rPr lang="en-US" altLang="zh-CN" sz="1800" dirty="0" err="1"/>
              <a:t>pyc</a:t>
            </a:r>
            <a:r>
              <a:rPr lang="zh-CN" altLang="en-US" sz="1800" dirty="0"/>
              <a:t>的文件：</a:t>
            </a:r>
          </a:p>
          <a:p>
            <a:pPr>
              <a:buSzPct val="90000"/>
              <a:buFont typeface="Wingdings" panose="05000000000000000000" pitchFamily="2" charset="2"/>
              <a:buNone/>
            </a:pPr>
            <a:endParaRPr lang="en-US" altLang="zh-CN" sz="1350" dirty="0">
              <a:latin typeface="Consolas" panose="020B0609020204030204" pitchFamily="49" charset="0"/>
            </a:endParaRPr>
          </a:p>
          <a:p>
            <a:pPr>
              <a:buSzPct val="90000"/>
              <a:buFont typeface="Wingdings" panose="05000000000000000000" pitchFamily="2" charset="2"/>
              <a:buNone/>
            </a:pPr>
            <a:r>
              <a:rPr lang="en-US" altLang="zh-CN" sz="1350" dirty="0">
                <a:latin typeface="Consolas" panose="020B0609020204030204" pitchFamily="49" charset="0"/>
              </a:rPr>
              <a:t>&gt;&gt;&gt; import os</a:t>
            </a:r>
          </a:p>
          <a:p>
            <a:pPr>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fname</a:t>
            </a:r>
            <a:r>
              <a:rPr lang="en-US" altLang="zh-CN" sz="1350" dirty="0">
                <a:latin typeface="Consolas" panose="020B0609020204030204" pitchFamily="49" charset="0"/>
              </a:rPr>
              <a:t> for </a:t>
            </a:r>
            <a:r>
              <a:rPr lang="en-US" altLang="zh-CN" sz="1350" dirty="0" err="1">
                <a:latin typeface="Consolas" panose="020B0609020204030204" pitchFamily="49" charset="0"/>
              </a:rPr>
              <a:t>fname</a:t>
            </a:r>
            <a:r>
              <a:rPr lang="en-US" altLang="zh-CN" sz="1350" dirty="0">
                <a:latin typeface="Consolas" panose="020B0609020204030204" pitchFamily="49" charset="0"/>
              </a:rPr>
              <a:t> in </a:t>
            </a:r>
            <a:r>
              <a:rPr lang="en-US" altLang="zh-CN" sz="1350" dirty="0" err="1">
                <a:latin typeface="Consolas" panose="020B0609020204030204" pitchFamily="49" charset="0"/>
              </a:rPr>
              <a:t>os.listdir</a:t>
            </a:r>
            <a:r>
              <a:rPr lang="en-US" altLang="zh-CN" sz="1350" dirty="0">
                <a:latin typeface="Consolas" panose="020B0609020204030204" pitchFamily="49" charset="0"/>
              </a:rPr>
              <a:t>(</a:t>
            </a:r>
            <a:r>
              <a:rPr lang="en-US" altLang="zh-CN" sz="1350" dirty="0" err="1">
                <a:latin typeface="Consolas" panose="020B0609020204030204" pitchFamily="49" charset="0"/>
              </a:rPr>
              <a:t>os.getcwd</a:t>
            </a:r>
            <a:r>
              <a:rPr lang="en-US" altLang="zh-CN" sz="1350" dirty="0">
                <a:latin typeface="Consolas" panose="020B0609020204030204" pitchFamily="49" charset="0"/>
              </a:rPr>
              <a:t>()) if   </a:t>
            </a:r>
          </a:p>
          <a:p>
            <a:pPr>
              <a:buSzPct val="90000"/>
              <a:buFont typeface="Wingdings" panose="05000000000000000000" pitchFamily="2" charset="2"/>
              <a:buNone/>
            </a:pPr>
            <a:r>
              <a:rPr lang="en-US" altLang="zh-CN" sz="1350" dirty="0">
                <a:latin typeface="Consolas" panose="020B0609020204030204" pitchFamily="49" charset="0"/>
              </a:rPr>
              <a:t>     </a:t>
            </a:r>
            <a:r>
              <a:rPr lang="en-US" altLang="zh-CN" sz="1350" dirty="0" err="1">
                <a:latin typeface="Consolas" panose="020B0609020204030204" pitchFamily="49" charset="0"/>
              </a:rPr>
              <a:t>os.path.isfile</a:t>
            </a:r>
            <a:r>
              <a:rPr lang="en-US" altLang="zh-CN" sz="1350" dirty="0">
                <a:latin typeface="Consolas" panose="020B0609020204030204" pitchFamily="49" charset="0"/>
              </a:rPr>
              <a:t>(</a:t>
            </a:r>
            <a:r>
              <a:rPr lang="en-US" altLang="zh-CN" sz="1350" dirty="0" err="1">
                <a:latin typeface="Consolas" panose="020B0609020204030204" pitchFamily="49" charset="0"/>
              </a:rPr>
              <a:t>fname</a:t>
            </a:r>
            <a:r>
              <a:rPr lang="en-US" altLang="zh-CN" sz="1350" dirty="0">
                <a:latin typeface="Consolas" panose="020B0609020204030204" pitchFamily="49" charset="0"/>
              </a:rPr>
              <a:t>) and </a:t>
            </a:r>
            <a:r>
              <a:rPr lang="en-US" altLang="zh-CN" sz="1350" dirty="0" err="1">
                <a:latin typeface="Consolas" panose="020B0609020204030204" pitchFamily="49" charset="0"/>
              </a:rPr>
              <a:t>fname.endswith</a:t>
            </a:r>
            <a:r>
              <a:rPr lang="en-US" altLang="zh-CN" sz="1350" dirty="0">
                <a:latin typeface="Consolas" panose="020B0609020204030204" pitchFamily="49" charset="0"/>
              </a:rPr>
              <a:t>('.</a:t>
            </a:r>
            <a:r>
              <a:rPr lang="en-US" altLang="zh-CN" sz="1350" dirty="0" err="1">
                <a:latin typeface="Consolas" panose="020B0609020204030204" pitchFamily="49" charset="0"/>
              </a:rPr>
              <a:t>pyc</a:t>
            </a:r>
            <a:r>
              <a:rPr lang="en-US" altLang="zh-CN" sz="1350" dirty="0">
                <a:latin typeface="Consolas" panose="020B0609020204030204" pitchFamily="49" charset="0"/>
              </a:rPr>
              <a:t>')]</a:t>
            </a:r>
          </a:p>
          <a:p>
            <a:pPr>
              <a:buSzPct val="90000"/>
              <a:buFont typeface="Wingdings" panose="05000000000000000000" pitchFamily="2" charset="2"/>
              <a:buNone/>
            </a:pPr>
            <a:endParaRPr lang="en-US" altLang="zh-CN" sz="1350" dirty="0">
              <a:latin typeface="Consolas" panose="020B0609020204030204" pitchFamily="49" charset="0"/>
            </a:endParaRPr>
          </a:p>
          <a:p>
            <a:pPr>
              <a:buSzPct val="90000"/>
              <a:buFont typeface="Wingdings" panose="05000000000000000000" pitchFamily="2" charset="2"/>
              <a:buNone/>
            </a:pPr>
            <a:r>
              <a:rPr lang="en-US" altLang="zh-CN" sz="1350" dirty="0">
                <a:solidFill>
                  <a:srgbClr val="0000FF"/>
                </a:solidFill>
                <a:latin typeface="Consolas" panose="020B0609020204030204" pitchFamily="49" charset="0"/>
              </a:rPr>
              <a:t>['</a:t>
            </a:r>
            <a:r>
              <a:rPr lang="en-US" altLang="zh-CN" sz="1350" dirty="0" err="1">
                <a:solidFill>
                  <a:srgbClr val="0000FF"/>
                </a:solidFill>
                <a:latin typeface="Consolas" panose="020B0609020204030204" pitchFamily="49" charset="0"/>
              </a:rPr>
              <a:t>consts.pyc</a:t>
            </a:r>
            <a:r>
              <a:rPr lang="en-US" altLang="zh-CN" sz="1350" dirty="0">
                <a:solidFill>
                  <a:srgbClr val="0000FF"/>
                </a:solidFill>
                <a:latin typeface="Consolas" panose="020B0609020204030204" pitchFamily="49" charset="0"/>
              </a:rPr>
              <a:t>', '</a:t>
            </a:r>
            <a:r>
              <a:rPr lang="en-US" altLang="zh-CN" sz="1350" dirty="0" err="1">
                <a:solidFill>
                  <a:srgbClr val="0000FF"/>
                </a:solidFill>
                <a:latin typeface="Consolas" panose="020B0609020204030204" pitchFamily="49" charset="0"/>
              </a:rPr>
              <a:t>database_demo.pyc</a:t>
            </a:r>
            <a:r>
              <a:rPr lang="en-US" altLang="zh-CN" sz="1350" dirty="0">
                <a:solidFill>
                  <a:srgbClr val="0000FF"/>
                </a:solidFill>
                <a:latin typeface="Consolas" panose="020B0609020204030204" pitchFamily="49" charset="0"/>
              </a:rPr>
              <a:t>', '</a:t>
            </a:r>
            <a:r>
              <a:rPr lang="en-US" altLang="zh-CN" sz="1350" dirty="0" err="1">
                <a:solidFill>
                  <a:srgbClr val="0000FF"/>
                </a:solidFill>
                <a:latin typeface="Consolas" panose="020B0609020204030204" pitchFamily="49" charset="0"/>
              </a:rPr>
              <a:t>nqueens.pyc</a:t>
            </a:r>
            <a:r>
              <a:rPr lang="en-US" altLang="zh-CN" sz="1350" dirty="0">
                <a:solidFill>
                  <a:srgbClr val="0000FF"/>
                </a:solidFill>
                <a:latin typeface="Consolas" panose="020B0609020204030204" pitchFamily="49" charset="0"/>
              </a:rPr>
              <a:t>']</a:t>
            </a:r>
          </a:p>
        </p:txBody>
      </p:sp>
      <p:grpSp>
        <p:nvGrpSpPr>
          <p:cNvPr id="11" name="组合 10"/>
          <p:cNvGrpSpPr/>
          <p:nvPr/>
        </p:nvGrpSpPr>
        <p:grpSpPr>
          <a:xfrm>
            <a:off x="-252536" y="116632"/>
            <a:ext cx="6983240" cy="648072"/>
            <a:chOff x="135673" y="5026748"/>
            <a:chExt cx="7337768" cy="663172"/>
          </a:xfrm>
        </p:grpSpPr>
        <p:sp>
          <p:nvSpPr>
            <p:cNvPr id="12"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4" name="图片 13"/>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2856510190"/>
      </p:ext>
    </p:extLst>
  </p:cSld>
  <p:clrMapOvr>
    <a:masterClrMapping/>
  </p:clrMapOvr>
  <p:transition spd="slow" advClick="0">
    <p:pull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
          <p:cNvGraphicFramePr>
            <a:graphicFrameLocks noGrp="1"/>
          </p:cNvGraphicFramePr>
          <p:nvPr>
            <p:ph idx="1"/>
          </p:nvPr>
        </p:nvGraphicFramePr>
        <p:xfrm>
          <a:off x="349885" y="2012315"/>
          <a:ext cx="7776210" cy="3585210"/>
        </p:xfrm>
        <a:graphic>
          <a:graphicData uri="http://schemas.openxmlformats.org/drawingml/2006/table">
            <a:tbl>
              <a:tblPr firstRow="1" bandRow="1">
                <a:tableStyleId>{5940675A-B579-460E-94D1-54222C63F5DA}</a:tableStyleId>
              </a:tblPr>
              <a:tblGrid>
                <a:gridCol w="2894330">
                  <a:extLst>
                    <a:ext uri="{9D8B030D-6E8A-4147-A177-3AD203B41FA5}">
                      <a16:colId xmlns:a16="http://schemas.microsoft.com/office/drawing/2014/main" val="20000"/>
                    </a:ext>
                  </a:extLst>
                </a:gridCol>
                <a:gridCol w="4881880">
                  <a:extLst>
                    <a:ext uri="{9D8B030D-6E8A-4147-A177-3AD203B41FA5}">
                      <a16:colId xmlns:a16="http://schemas.microsoft.com/office/drawing/2014/main" val="20001"/>
                    </a:ext>
                  </a:extLst>
                </a:gridCol>
              </a:tblGrid>
              <a:tr h="218440">
                <a:tc>
                  <a:txBody>
                    <a:bodyPr/>
                    <a:lstStyle/>
                    <a:p>
                      <a:pPr indent="0" algn="ctr">
                        <a:buNone/>
                      </a:pPr>
                      <a:r>
                        <a:rPr lang="zh-CN" altLang="en-US" sz="1200" b="1">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200" b="1">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288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复制文件，新文件具有同样的文件属性，如果目标文件已存在则抛出异常</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copy2(src,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复制文件，新文件具有原文件完全一样的属性，包括创建时间、修改时间和最后访问时间等等，如果目标文件已存在则抛出异常</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8440">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copyfile(src,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复制文件，不复制文件属性，如果目标文件已存在则直接覆盖</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copyfileobj(fsrc, fdst)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在两个文件对象之间复制数据，例如</a:t>
                      </a:r>
                      <a:r>
                        <a:rPr lang="en-US" altLang="zh-CN" sz="1200" b="0">
                          <a:latin typeface="宋体" panose="02010600030101010101" pitchFamily="2" charset="-122"/>
                          <a:ea typeface="宋体" panose="02010600030101010101" pitchFamily="2" charset="-122"/>
                          <a:cs typeface="宋体" panose="02010600030101010101" pitchFamily="2" charset="-122"/>
                        </a:rPr>
                        <a:t>copyfileobj(open('123.txt'), open('456.txt', 'a'))</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9075">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copymode(src,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把</a:t>
                      </a:r>
                      <a:r>
                        <a:rPr lang="en-US" altLang="zh-CN" sz="1200" b="0">
                          <a:latin typeface="宋体" panose="02010600030101010101" pitchFamily="2" charset="-122"/>
                          <a:ea typeface="宋体" panose="02010600030101010101" pitchFamily="2" charset="-122"/>
                          <a:cs typeface="宋体" panose="02010600030101010101" pitchFamily="2" charset="-122"/>
                        </a:rPr>
                        <a:t>src</a:t>
                      </a:r>
                      <a:r>
                        <a:rPr lang="zh-CN" altLang="en-US" sz="1200" b="0">
                          <a:latin typeface="宋体" panose="02010600030101010101" pitchFamily="2" charset="-122"/>
                          <a:ea typeface="宋体" panose="02010600030101010101" pitchFamily="2" charset="-122"/>
                          <a:cs typeface="宋体" panose="02010600030101010101" pitchFamily="2" charset="-122"/>
                        </a:rPr>
                        <a:t>的模式位（</a:t>
                      </a:r>
                      <a:r>
                        <a:rPr lang="en-US" altLang="zh-CN" sz="1200" b="0">
                          <a:latin typeface="宋体" panose="02010600030101010101" pitchFamily="2" charset="-122"/>
                          <a:ea typeface="宋体" panose="02010600030101010101" pitchFamily="2" charset="-122"/>
                          <a:cs typeface="宋体" panose="02010600030101010101" pitchFamily="2" charset="-122"/>
                        </a:rPr>
                        <a:t>mode bit</a:t>
                      </a:r>
                      <a:r>
                        <a:rPr lang="zh-CN" altLang="en-US" sz="1200" b="0">
                          <a:latin typeface="宋体" panose="02010600030101010101" pitchFamily="2" charset="-122"/>
                          <a:ea typeface="宋体" panose="02010600030101010101" pitchFamily="2" charset="-122"/>
                          <a:cs typeface="宋体" panose="02010600030101010101" pitchFamily="2" charset="-122"/>
                        </a:rPr>
                        <a:t>）复制到</a:t>
                      </a:r>
                      <a:r>
                        <a:rPr lang="en-US" altLang="zh-CN" sz="1200" b="0">
                          <a:latin typeface="宋体" panose="02010600030101010101" pitchFamily="2" charset="-122"/>
                          <a:ea typeface="宋体" panose="02010600030101010101" pitchFamily="2" charset="-122"/>
                          <a:cs typeface="宋体" panose="02010600030101010101" pitchFamily="2" charset="-122"/>
                        </a:rPr>
                        <a:t>dst</a:t>
                      </a:r>
                      <a:r>
                        <a:rPr lang="zh-CN" altLang="en-US" sz="1200" b="0">
                          <a:latin typeface="宋体" panose="02010600030101010101" pitchFamily="2" charset="-122"/>
                          <a:ea typeface="宋体" panose="02010600030101010101" pitchFamily="2" charset="-122"/>
                          <a:cs typeface="宋体" panose="02010600030101010101" pitchFamily="2" charset="-122"/>
                        </a:rPr>
                        <a:t>上，之后二者具有相同的模式</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9075">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copystat(src,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把</a:t>
                      </a:r>
                      <a:r>
                        <a:rPr lang="en-US" altLang="zh-CN" sz="1200" b="0">
                          <a:latin typeface="宋体" panose="02010600030101010101" pitchFamily="2" charset="-122"/>
                          <a:ea typeface="宋体" panose="02010600030101010101" pitchFamily="2" charset="-122"/>
                          <a:cs typeface="宋体" panose="02010600030101010101" pitchFamily="2" charset="-122"/>
                        </a:rPr>
                        <a:t>src</a:t>
                      </a:r>
                      <a:r>
                        <a:rPr lang="zh-CN" altLang="en-US" sz="1200" b="0">
                          <a:latin typeface="宋体" panose="02010600030101010101" pitchFamily="2" charset="-122"/>
                          <a:ea typeface="宋体" panose="02010600030101010101" pitchFamily="2" charset="-122"/>
                          <a:cs typeface="宋体" panose="02010600030101010101" pitchFamily="2" charset="-122"/>
                        </a:rPr>
                        <a:t>的模式位、访问时间等所有状态都复制到</a:t>
                      </a:r>
                      <a:r>
                        <a:rPr lang="en-US" altLang="zh-CN" sz="1200" b="0">
                          <a:latin typeface="宋体" panose="02010600030101010101" pitchFamily="2" charset="-122"/>
                          <a:ea typeface="宋体" panose="02010600030101010101" pitchFamily="2" charset="-122"/>
                          <a:cs typeface="宋体" panose="02010600030101010101" pitchFamily="2" charset="-122"/>
                        </a:rPr>
                        <a:t>dst</a:t>
                      </a:r>
                      <a:r>
                        <a:rPr lang="zh-CN" altLang="en-US" sz="1200" b="0">
                          <a:latin typeface="宋体" panose="02010600030101010101" pitchFamily="2" charset="-122"/>
                          <a:ea typeface="宋体" panose="02010600030101010101" pitchFamily="2" charset="-122"/>
                          <a:cs typeface="宋体" panose="02010600030101010101" pitchFamily="2" charset="-122"/>
                        </a:rPr>
                        <a:t>上</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8440">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copytree(src,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递归复制文件夹</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9075">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disk_usage(path)</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查看磁盘使用情况</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844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move(src,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移动文件或递归移动文件夹，也可以给文件和文件夹重命名</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9075">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rmtree(path)</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递归删除文件夹</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5605">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make_archive(base_name, format, root_dir=None, base_dir=None)</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创建</a:t>
                      </a:r>
                      <a:r>
                        <a:rPr lang="en-US" altLang="zh-CN" sz="1200" b="0">
                          <a:latin typeface="宋体" panose="02010600030101010101" pitchFamily="2" charset="-122"/>
                          <a:ea typeface="宋体" panose="02010600030101010101" pitchFamily="2" charset="-122"/>
                          <a:cs typeface="宋体" panose="02010600030101010101" pitchFamily="2" charset="-122"/>
                        </a:rPr>
                        <a:t>tar</a:t>
                      </a:r>
                      <a:r>
                        <a:rPr lang="zh-CN" altLang="en-US" sz="1200" b="0">
                          <a:latin typeface="宋体" panose="02010600030101010101" pitchFamily="2" charset="-122"/>
                          <a:ea typeface="宋体" panose="02010600030101010101" pitchFamily="2" charset="-122"/>
                          <a:cs typeface="宋体" panose="02010600030101010101" pitchFamily="2" charset="-122"/>
                        </a:rPr>
                        <a:t>或</a:t>
                      </a:r>
                      <a:r>
                        <a:rPr lang="en-US" altLang="zh-CN" sz="1200" b="0">
                          <a:latin typeface="宋体" panose="02010600030101010101" pitchFamily="2" charset="-122"/>
                          <a:ea typeface="宋体" panose="02010600030101010101" pitchFamily="2" charset="-122"/>
                          <a:cs typeface="宋体" panose="02010600030101010101" pitchFamily="2" charset="-122"/>
                        </a:rPr>
                        <a:t>zip</a:t>
                      </a:r>
                      <a:r>
                        <a:rPr lang="zh-CN" altLang="en-US" sz="1200" b="0">
                          <a:latin typeface="宋体" panose="02010600030101010101" pitchFamily="2" charset="-122"/>
                          <a:ea typeface="宋体" panose="02010600030101010101" pitchFamily="2" charset="-122"/>
                          <a:cs typeface="宋体" panose="02010600030101010101" pitchFamily="2" charset="-122"/>
                        </a:rPr>
                        <a:t>格式的压缩文件</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525145">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unpack_archive(filename, extract_dir=None, format=None)</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dirty="0">
                          <a:latin typeface="宋体" panose="02010600030101010101" pitchFamily="2" charset="-122"/>
                          <a:ea typeface="宋体" panose="02010600030101010101" pitchFamily="2" charset="-122"/>
                          <a:cs typeface="宋体" panose="02010600030101010101" pitchFamily="2" charset="-122"/>
                        </a:rPr>
                        <a:t>解压缩压缩文件</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8" name="矩形 7"/>
          <p:cNvSpPr/>
          <p:nvPr/>
        </p:nvSpPr>
        <p:spPr>
          <a:xfrm>
            <a:off x="323528" y="811646"/>
            <a:ext cx="182453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a:t>
            </a:r>
            <a:r>
              <a:rPr lang="zh-CN" altLang="en-US" sz="2400" noProof="1">
                <a:sym typeface="+mn-ea"/>
              </a:rPr>
              <a:t>shutil</a:t>
            </a:r>
            <a:r>
              <a:rPr lang="zh-CN" altLang="en-US" sz="2400" noProof="1"/>
              <a:t>模块</a:t>
            </a:r>
            <a:endParaRPr lang="en-US" altLang="zh-CN" sz="2400" b="1" dirty="0"/>
          </a:p>
        </p:txBody>
      </p:sp>
      <p:grpSp>
        <p:nvGrpSpPr>
          <p:cNvPr id="10" name="组合 9"/>
          <p:cNvGrpSpPr/>
          <p:nvPr/>
        </p:nvGrpSpPr>
        <p:grpSpPr>
          <a:xfrm>
            <a:off x="-252536" y="116632"/>
            <a:ext cx="6983240" cy="648072"/>
            <a:chOff x="135673" y="5026748"/>
            <a:chExt cx="7337768" cy="663172"/>
          </a:xfrm>
        </p:grpSpPr>
        <p:sp>
          <p:nvSpPr>
            <p:cNvPr id="11"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3" name="图片 12"/>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1694167510"/>
      </p:ext>
    </p:extLst>
  </p:cSld>
  <p:clrMapOvr>
    <a:masterClrMapping/>
  </p:clrMapOvr>
  <p:transition spd="slow" advClick="0">
    <p:pull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文本占位符 52226"/>
          <p:cNvSpPr>
            <a:spLocks noGrp="1"/>
          </p:cNvSpPr>
          <p:nvPr>
            <p:ph idx="1"/>
          </p:nvPr>
        </p:nvSpPr>
        <p:spPr/>
        <p:txBody>
          <a:bodyPr/>
          <a:lstStyle/>
          <a:p>
            <a:pPr fontAlgn="base">
              <a:buFont typeface="Wingdings" panose="05000000000000000000" charset="0"/>
              <a:buChar char="§"/>
            </a:pPr>
            <a:r>
              <a:rPr lang="en-US" altLang="x-none" sz="1800" noProof="1"/>
              <a:t>使用该模块的copyfile()方法复制文件</a:t>
            </a:r>
          </a:p>
          <a:p>
            <a:pPr marL="1905" indent="-344805">
              <a:buNone/>
            </a:pPr>
            <a:r>
              <a:rPr lang="en-US" altLang="x-none" sz="1350" noProof="1">
                <a:latin typeface="Consolas" panose="020B0609020204030204" pitchFamily="49" charset="0"/>
              </a:rPr>
              <a:t>&gt;&gt;&gt; import shutil</a:t>
            </a:r>
          </a:p>
          <a:p>
            <a:pPr marL="1905" indent="-344805">
              <a:buNone/>
            </a:pPr>
            <a:r>
              <a:rPr lang="en-US" altLang="x-none" sz="1350" noProof="1">
                <a:latin typeface="Consolas" panose="020B0609020204030204" pitchFamily="49" charset="0"/>
              </a:rPr>
              <a:t>&gt;&gt;&gt; shutil.copyfile('C:\\dir.txt', 'C:\\dir1.txt')</a:t>
            </a:r>
          </a:p>
          <a:p>
            <a:pPr marL="1905" indent="-344805">
              <a:buNone/>
            </a:pPr>
            <a:endParaRPr lang="en-US" altLang="x-none" sz="1350" noProof="1">
              <a:latin typeface="Consolas" panose="020B0609020204030204" pitchFamily="49" charset="0"/>
            </a:endParaRPr>
          </a:p>
          <a:p>
            <a:pPr marL="1905" indent="-344805">
              <a:buFont typeface="Wingdings" panose="05000000000000000000" charset="0"/>
              <a:buChar char="§"/>
            </a:pPr>
            <a:r>
              <a:rPr lang="en-US" altLang="x-none" sz="1800" noProof="1"/>
              <a:t>将C:\Python34\Dlls文件夹以及该文件夹中所有文件压缩至D:\a.zip文件</a:t>
            </a:r>
          </a:p>
          <a:p>
            <a:pPr marL="1905" indent="-344805">
              <a:buNone/>
            </a:pPr>
            <a:r>
              <a:rPr lang="en-US" altLang="x-none" sz="1350" noProof="1">
                <a:latin typeface="Consolas" panose="020B0609020204030204" pitchFamily="49" charset="0"/>
              </a:rPr>
              <a:t>&gt;&gt;&gt; shutil.make_archive('D:\\a', 'zip', 'C:\\Python34', 'Dlls')</a:t>
            </a:r>
          </a:p>
          <a:p>
            <a:pPr marL="1905" indent="-344805">
              <a:buNone/>
            </a:pPr>
            <a:endParaRPr lang="en-US" altLang="x-none" sz="1350" noProof="1">
              <a:latin typeface="Consolas" panose="020B0609020204030204" pitchFamily="49" charset="0"/>
            </a:endParaRPr>
          </a:p>
          <a:p>
            <a:pPr fontAlgn="base">
              <a:buFont typeface="Wingdings" panose="05000000000000000000" charset="0"/>
              <a:buChar char="§"/>
            </a:pPr>
            <a:r>
              <a:rPr lang="en-US" altLang="x-none" sz="1800" noProof="1"/>
              <a:t>将刚压缩得到的文件D:\a.zip解压缩至D:\a_unpack文件夹</a:t>
            </a:r>
          </a:p>
          <a:p>
            <a:pPr marL="1905" indent="-344805">
              <a:buNone/>
            </a:pPr>
            <a:r>
              <a:rPr lang="en-US" altLang="x-none" sz="1350" noProof="1">
                <a:latin typeface="Consolas" panose="020B0609020204030204" pitchFamily="49" charset="0"/>
              </a:rPr>
              <a:t>&gt;&gt;&gt; shutil.unpack_archive('D:\\a.zip', 'D:\\a_unpack')</a:t>
            </a:r>
          </a:p>
          <a:p>
            <a:pPr marL="1905" indent="-344805">
              <a:buNone/>
            </a:pPr>
            <a:endParaRPr lang="en-US" altLang="x-none" sz="1350" noProof="1">
              <a:latin typeface="Consolas" panose="020B0609020204030204" pitchFamily="49" charset="0"/>
            </a:endParaRPr>
          </a:p>
          <a:p>
            <a:pPr fontAlgn="base">
              <a:buFont typeface="Wingdings" panose="05000000000000000000" charset="0"/>
              <a:buChar char="§"/>
            </a:pPr>
            <a:r>
              <a:rPr lang="en-US" altLang="x-none" sz="1800" noProof="1"/>
              <a:t>删除刚刚解压缩得到的文件夹</a:t>
            </a:r>
          </a:p>
          <a:p>
            <a:pPr marL="1905" indent="-344805">
              <a:buNone/>
            </a:pPr>
            <a:r>
              <a:rPr lang="en-US" altLang="x-none" sz="1350" noProof="1">
                <a:latin typeface="Consolas" panose="020B0609020204030204" pitchFamily="49" charset="0"/>
              </a:rPr>
              <a:t>&gt;&gt;&gt; shutil.rmtree('D:\\a_unpack')</a:t>
            </a:r>
          </a:p>
        </p:txBody>
      </p:sp>
      <p:sp>
        <p:nvSpPr>
          <p:cNvPr id="9" name="矩形 8"/>
          <p:cNvSpPr/>
          <p:nvPr/>
        </p:nvSpPr>
        <p:spPr>
          <a:xfrm>
            <a:off x="323528" y="811646"/>
            <a:ext cx="182453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a:t>
            </a:r>
            <a:r>
              <a:rPr lang="zh-CN" altLang="en-US" sz="2400" noProof="1">
                <a:sym typeface="+mn-ea"/>
              </a:rPr>
              <a:t>shutil</a:t>
            </a:r>
            <a:r>
              <a:rPr lang="zh-CN" altLang="en-US" sz="2400" noProof="1"/>
              <a:t>模块</a:t>
            </a:r>
            <a:endParaRPr lang="en-US" altLang="zh-CN" sz="2400" b="1" dirty="0"/>
          </a:p>
        </p:txBody>
      </p:sp>
      <p:grpSp>
        <p:nvGrpSpPr>
          <p:cNvPr id="10" name="组合 9"/>
          <p:cNvGrpSpPr/>
          <p:nvPr/>
        </p:nvGrpSpPr>
        <p:grpSpPr>
          <a:xfrm>
            <a:off x="-252536" y="116632"/>
            <a:ext cx="6983240" cy="648072"/>
            <a:chOff x="135673" y="5026748"/>
            <a:chExt cx="7337768" cy="663172"/>
          </a:xfrm>
        </p:grpSpPr>
        <p:sp>
          <p:nvSpPr>
            <p:cNvPr id="11"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3" name="图片 12"/>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266623637"/>
      </p:ext>
    </p:extLst>
  </p:cSld>
  <p:clrMapOvr>
    <a:masterClrMapping/>
  </p:clrMapOvr>
  <p:transition spd="slow" advClick="0">
    <p:pull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p:cNvSpPr>
            <a:spLocks noGrp="1"/>
          </p:cNvSpPr>
          <p:nvPr>
            <p:ph idx="1"/>
          </p:nvPr>
        </p:nvSpPr>
        <p:spPr>
          <a:xfrm>
            <a:off x="760043" y="1576897"/>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1800" dirty="0"/>
              <a:t>os</a:t>
            </a:r>
            <a:r>
              <a:rPr lang="zh-CN" altLang="en-US" sz="1800" dirty="0"/>
              <a:t>模块常用的目录操作函数</a:t>
            </a:r>
          </a:p>
        </p:txBody>
      </p:sp>
      <p:graphicFrame>
        <p:nvGraphicFramePr>
          <p:cNvPr id="53252" name="内容占位符 53251"/>
          <p:cNvGraphicFramePr>
            <a:graphicFrameLocks noGrp="1"/>
          </p:cNvGraphicFramePr>
          <p:nvPr>
            <p:ph sz="half" idx="4294967295"/>
            <p:extLst>
              <p:ext uri="{D42A27DB-BD31-4B8C-83A1-F6EECF244321}">
                <p14:modId xmlns:p14="http://schemas.microsoft.com/office/powerpoint/2010/main" val="706563056"/>
              </p:ext>
            </p:extLst>
          </p:nvPr>
        </p:nvGraphicFramePr>
        <p:xfrm>
          <a:off x="683568" y="2368069"/>
          <a:ext cx="7409180" cy="2850545"/>
        </p:xfrm>
        <a:graphic>
          <a:graphicData uri="http://schemas.openxmlformats.org/drawingml/2006/table">
            <a:tbl>
              <a:tblPr/>
              <a:tblGrid>
                <a:gridCol w="2870200">
                  <a:extLst>
                    <a:ext uri="{9D8B030D-6E8A-4147-A177-3AD203B41FA5}">
                      <a16:colId xmlns:a16="http://schemas.microsoft.com/office/drawing/2014/main" val="20000"/>
                    </a:ext>
                  </a:extLst>
                </a:gridCol>
                <a:gridCol w="4538980">
                  <a:extLst>
                    <a:ext uri="{9D8B030D-6E8A-4147-A177-3AD203B41FA5}">
                      <a16:colId xmlns:a16="http://schemas.microsoft.com/office/drawing/2014/main" val="20001"/>
                    </a:ext>
                  </a:extLst>
                </a:gridCol>
              </a:tblGrid>
              <a:tr h="28765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ctr">
                        <a:buNone/>
                      </a:pPr>
                      <a:r>
                        <a:rPr lang="zh-CN" altLang="en-US" sz="1350" b="1" dirty="0">
                          <a:effectLst/>
                          <a:latin typeface="宋体" panose="02010600030101010101" pitchFamily="2" charset="-122"/>
                        </a:rPr>
                        <a:t>函数名称</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ctr">
                        <a:buNone/>
                      </a:pPr>
                      <a:r>
                        <a:rPr lang="zh-CN" altLang="en-US" sz="1350" b="1" dirty="0">
                          <a:effectLst/>
                          <a:latin typeface="宋体" panose="02010600030101010101" pitchFamily="2" charset="-122"/>
                        </a:rPr>
                        <a:t>使用说明</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194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92075"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zh-CN" sz="1350" b="0" i="0" u="none" kern="1200" baseline="0" dirty="0" err="1">
                          <a:solidFill>
                            <a:schemeClr val="tx1"/>
                          </a:solidFill>
                          <a:effectLst/>
                          <a:latin typeface="宋体" panose="02010600030101010101" pitchFamily="2" charset="-122"/>
                          <a:ea typeface="+mn-ea"/>
                          <a:cs typeface="+mn-cs"/>
                        </a:rPr>
                        <a:t>mkdir</a:t>
                      </a:r>
                      <a:r>
                        <a:rPr lang="en-US" altLang="zh-CN" sz="1350" b="0" i="0" u="none" kern="1200" baseline="0" dirty="0">
                          <a:solidFill>
                            <a:schemeClr val="tx1"/>
                          </a:solidFill>
                          <a:effectLst/>
                          <a:latin typeface="宋体" panose="02010600030101010101" pitchFamily="2" charset="-122"/>
                          <a:ea typeface="+mn-ea"/>
                          <a:cs typeface="+mn-cs"/>
                        </a:rPr>
                        <a:t>(path[, mode=0o777])</a:t>
                      </a:r>
                    </a:p>
                  </a:txBody>
                  <a:tcPr marL="27150" marR="0" marT="0" marB="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indent="92075" algn="l">
                        <a:buNone/>
                      </a:pPr>
                      <a:r>
                        <a:rPr lang="zh-CN" altLang="en-US" sz="1350" b="0" u="none" dirty="0">
                          <a:effectLst/>
                          <a:latin typeface="宋体" panose="02010600030101010101" pitchFamily="2" charset="-122"/>
                          <a:cs typeface="宋体" panose="02010600030101010101" pitchFamily="2" charset="-122"/>
                        </a:rPr>
                        <a:t>创建目录，要求上级目录必须存在</a:t>
                      </a:r>
                    </a:p>
                  </a:txBody>
                  <a:tcPr marL="27150" marR="0" marT="0" marB="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11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92075"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zh-CN" sz="1350" b="0" i="0" u="none" kern="1200" baseline="0" dirty="0" err="1">
                          <a:solidFill>
                            <a:schemeClr val="tx1"/>
                          </a:solidFill>
                          <a:effectLst/>
                          <a:latin typeface="宋体" panose="02010600030101010101" pitchFamily="2" charset="-122"/>
                          <a:ea typeface="+mn-ea"/>
                          <a:cs typeface="+mn-cs"/>
                        </a:rPr>
                        <a:t>makedirs</a:t>
                      </a:r>
                      <a:r>
                        <a:rPr lang="en-US" altLang="zh-CN" sz="1350" b="0" i="0" u="none" kern="1200" baseline="0" dirty="0">
                          <a:solidFill>
                            <a:schemeClr val="tx1"/>
                          </a:solidFill>
                          <a:effectLst/>
                          <a:latin typeface="宋体" panose="02010600030101010101" pitchFamily="2" charset="-122"/>
                          <a:ea typeface="+mn-ea"/>
                          <a:cs typeface="+mn-cs"/>
                        </a:rPr>
                        <a:t>(path1/path2…, mode=511)</a:t>
                      </a:r>
                    </a:p>
                  </a:txBody>
                  <a:tcPr marL="27150" marR="0" marT="0" marB="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indent="92075" algn="l">
                        <a:buNone/>
                      </a:pPr>
                      <a:r>
                        <a:rPr lang="zh-CN" altLang="en-US" sz="1350" b="0" u="none" dirty="0">
                          <a:effectLst/>
                          <a:latin typeface="宋体" panose="02010600030101010101" pitchFamily="2" charset="-122"/>
                          <a:cs typeface="宋体" panose="02010600030101010101" pitchFamily="2" charset="-122"/>
                        </a:rPr>
                        <a:t>创建多级目录，会根据需要自动创建中间缺失的目录</a:t>
                      </a:r>
                    </a:p>
                  </a:txBody>
                  <a:tcPr marL="27150" marR="0" marT="0" marB="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543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rmdir(path)</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删除目录，要求该文件夹中不能有文件或子文件夹</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removedirs(path1/path2…)</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删除多级目录</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73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listdir(path)</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返回指定目录下所有文件信息</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2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getcwd()</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返回当前工作目录</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2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chdir(path)</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把</a:t>
                      </a:r>
                      <a:r>
                        <a:rPr lang="en-US" altLang="x-none" sz="1350" b="0" dirty="0">
                          <a:effectLst/>
                          <a:latin typeface="宋体" panose="02010600030101010101" pitchFamily="2" charset="-122"/>
                        </a:rPr>
                        <a:t>path</a:t>
                      </a:r>
                      <a:r>
                        <a:rPr lang="zh-CN" altLang="en-US" sz="1350" b="0" dirty="0">
                          <a:effectLst/>
                          <a:latin typeface="宋体" panose="02010600030101010101" pitchFamily="2" charset="-122"/>
                        </a:rPr>
                        <a:t>设为当前工作目录</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767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92075"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zh-CN" sz="1350" b="0" i="0" u="none" kern="1200" baseline="0" dirty="0">
                          <a:solidFill>
                            <a:schemeClr val="tx1"/>
                          </a:solidFill>
                          <a:effectLst/>
                          <a:latin typeface="宋体" panose="02010600030101010101" pitchFamily="2" charset="-122"/>
                          <a:ea typeface="+mn-ea"/>
                          <a:cs typeface="+mn-cs"/>
                        </a:rPr>
                        <a:t>walk(top, </a:t>
                      </a:r>
                      <a:r>
                        <a:rPr lang="en-US" altLang="zh-CN" sz="1350" b="0" i="0" u="none" kern="1200" baseline="0" dirty="0" err="1">
                          <a:solidFill>
                            <a:schemeClr val="tx1"/>
                          </a:solidFill>
                          <a:effectLst/>
                          <a:latin typeface="宋体" panose="02010600030101010101" pitchFamily="2" charset="-122"/>
                          <a:ea typeface="+mn-ea"/>
                          <a:cs typeface="+mn-cs"/>
                        </a:rPr>
                        <a:t>topdown</a:t>
                      </a:r>
                      <a:r>
                        <a:rPr lang="en-US" altLang="zh-CN" sz="1350" b="0" i="0" u="none" kern="1200" baseline="0" dirty="0">
                          <a:solidFill>
                            <a:schemeClr val="tx1"/>
                          </a:solidFill>
                          <a:effectLst/>
                          <a:latin typeface="宋体" panose="02010600030101010101" pitchFamily="2" charset="-122"/>
                          <a:ea typeface="+mn-ea"/>
                          <a:cs typeface="+mn-cs"/>
                        </a:rPr>
                        <a:t>=True, </a:t>
                      </a:r>
                      <a:r>
                        <a:rPr lang="en-US" altLang="zh-CN" sz="1350" b="0" i="0" u="none" kern="1200" baseline="0" dirty="0" err="1">
                          <a:solidFill>
                            <a:schemeClr val="tx1"/>
                          </a:solidFill>
                          <a:effectLst/>
                          <a:latin typeface="宋体" panose="02010600030101010101" pitchFamily="2" charset="-122"/>
                          <a:ea typeface="+mn-ea"/>
                          <a:cs typeface="+mn-cs"/>
                        </a:rPr>
                        <a:t>onerror</a:t>
                      </a:r>
                      <a:r>
                        <a:rPr lang="en-US" altLang="zh-CN" sz="1350" b="0" i="0" u="none" kern="1200" baseline="0" dirty="0">
                          <a:solidFill>
                            <a:schemeClr val="tx1"/>
                          </a:solidFill>
                          <a:effectLst/>
                          <a:latin typeface="宋体" panose="02010600030101010101" pitchFamily="2" charset="-122"/>
                          <a:ea typeface="+mn-ea"/>
                          <a:cs typeface="+mn-cs"/>
                        </a:rPr>
                        <a:t>=None)</a:t>
                      </a:r>
                    </a:p>
                  </a:txBody>
                  <a:tcPr marL="27150" marR="0" marT="0" marB="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indent="92075" algn="l">
                        <a:buNone/>
                      </a:pPr>
                      <a:r>
                        <a:rPr lang="zh-CN" altLang="en-US" sz="1350" b="0" u="none" dirty="0">
                          <a:effectLst/>
                          <a:latin typeface="宋体" panose="02010600030101010101" pitchFamily="2" charset="-122"/>
                          <a:ea typeface="宋体" panose="02010600030101010101" pitchFamily="2" charset="-122"/>
                          <a:cs typeface="宋体" panose="02010600030101010101" pitchFamily="2" charset="-122"/>
                        </a:rPr>
                        <a:t>遍历目录树，该方法返回一个元组，包括</a:t>
                      </a:r>
                      <a:r>
                        <a:rPr lang="en-US" altLang="zh-CN" sz="1350" b="0" u="none" dirty="0">
                          <a:effectLst/>
                          <a:latin typeface="宋体" panose="02010600030101010101" pitchFamily="2" charset="-122"/>
                          <a:ea typeface="宋体" panose="02010600030101010101" pitchFamily="2" charset="-122"/>
                          <a:cs typeface="宋体" panose="02010600030101010101" pitchFamily="2" charset="-122"/>
                        </a:rPr>
                        <a:t>3</a:t>
                      </a:r>
                      <a:r>
                        <a:rPr lang="zh-CN" altLang="en-US" sz="1350" b="0" u="none" dirty="0">
                          <a:effectLst/>
                          <a:latin typeface="宋体" panose="02010600030101010101" pitchFamily="2" charset="-122"/>
                          <a:ea typeface="宋体" panose="02010600030101010101" pitchFamily="2" charset="-122"/>
                          <a:cs typeface="宋体" panose="02010600030101010101" pitchFamily="2" charset="-122"/>
                        </a:rPr>
                        <a:t>个元素：所有路径名、所有目录列表与文件列表</a:t>
                      </a:r>
                      <a:endParaRPr lang="en-US" sz="1350" b="0" u="none" dirty="0">
                        <a:effectLst/>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矩形 5"/>
          <p:cNvSpPr/>
          <p:nvPr/>
        </p:nvSpPr>
        <p:spPr>
          <a:xfrm>
            <a:off x="323528" y="811646"/>
            <a:ext cx="1976823" cy="654988"/>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800" b="1" noProof="1"/>
              <a:t> </a:t>
            </a:r>
            <a:r>
              <a:rPr lang="zh-CN" altLang="en-US" sz="2800" b="1" noProof="1">
                <a:sym typeface="+mn-ea"/>
              </a:rPr>
              <a:t>目录操作</a:t>
            </a:r>
            <a:endParaRPr lang="en-US" altLang="zh-CN" sz="2800" b="1" dirty="0"/>
          </a:p>
        </p:txBody>
      </p:sp>
      <p:grpSp>
        <p:nvGrpSpPr>
          <p:cNvPr id="7" name="组合 6"/>
          <p:cNvGrpSpPr/>
          <p:nvPr/>
        </p:nvGrpSpPr>
        <p:grpSpPr>
          <a:xfrm>
            <a:off x="-252536" y="116632"/>
            <a:ext cx="6983240" cy="648072"/>
            <a:chOff x="135673" y="5026748"/>
            <a:chExt cx="7337768" cy="663172"/>
          </a:xfrm>
        </p:grpSpPr>
        <p:sp>
          <p:nvSpPr>
            <p:cNvPr id="8"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0" name="图片 9"/>
            <p:cNvPicPr>
              <a:picLocks noChangeAspect="1"/>
            </p:cNvPicPr>
            <p:nvPr/>
          </p:nvPicPr>
          <p:blipFill>
            <a:blip r:embed="rId5"/>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560882613"/>
      </p:ext>
    </p:extLst>
  </p:cSld>
  <p:clrMapOvr>
    <a:masterClrMapping/>
  </p:clrMapOvr>
  <p:transition spd="slow" advClick="0">
    <p:pull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文本占位符 54274"/>
          <p:cNvSpPr>
            <a:spLocks noGrp="1"/>
          </p:cNvSpPr>
          <p:nvPr>
            <p:ph idx="1"/>
          </p:nvPr>
        </p:nvSpPr>
        <p:spPr>
          <a:xfrm>
            <a:off x="960653" y="1619378"/>
            <a:ext cx="8229600" cy="4678451"/>
          </a:xfrm>
        </p:spPr>
        <p:txBody>
          <a:bodyPr vert="horz" wrap="square" lIns="68591" tIns="34295" rIns="68591" bIns="34295" numCol="1" anchor="t" anchorCtr="0" compatLnSpc="1">
            <a:prstTxWarp prst="textNoShape">
              <a:avLst/>
            </a:prstTxWarp>
          </a:bodyPr>
          <a:lstStyle/>
          <a:p>
            <a:pPr marL="1905" indent="-344805">
              <a:spcBef>
                <a:spcPts val="600"/>
              </a:spcBef>
              <a:buSzPct val="90000"/>
              <a:buNone/>
            </a:pPr>
            <a:r>
              <a:rPr lang="en-US" altLang="zh-CN" sz="1400" dirty="0">
                <a:latin typeface="Consolas" panose="020B0609020204030204" pitchFamily="49" charset="0"/>
              </a:rPr>
              <a:t>&gt;&gt;&gt; import os</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os.getcwd</a:t>
            </a:r>
            <a:r>
              <a:rPr lang="en-US" altLang="zh-CN" sz="1400" dirty="0">
                <a:latin typeface="Consolas" panose="020B0609020204030204" pitchFamily="49" charset="0"/>
              </a:rPr>
              <a:t>()                         #</a:t>
            </a:r>
            <a:r>
              <a:rPr lang="zh-CN" altLang="en-US" sz="1400" dirty="0">
                <a:latin typeface="Consolas" panose="020B0609020204030204" pitchFamily="49" charset="0"/>
              </a:rPr>
              <a:t>返回当前工作目录</a:t>
            </a:r>
          </a:p>
          <a:p>
            <a:pPr marL="1905" indent="-344805">
              <a:spcBef>
                <a:spcPts val="600"/>
              </a:spcBef>
              <a:buSzPct val="90000"/>
              <a:buNone/>
            </a:pPr>
            <a:r>
              <a:rPr lang="en-US" altLang="zh-CN" sz="1400" dirty="0">
                <a:solidFill>
                  <a:srgbClr val="0000FF"/>
                </a:solidFill>
                <a:latin typeface="Consolas" panose="020B0609020204030204" pitchFamily="49" charset="0"/>
              </a:rPr>
              <a:t>'C:\\Python35'</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os.mkdir</a:t>
            </a:r>
            <a:r>
              <a:rPr lang="en-US" altLang="zh-CN" sz="1400" dirty="0">
                <a:latin typeface="Consolas" panose="020B0609020204030204" pitchFamily="49" charset="0"/>
              </a:rPr>
              <a:t>(</a:t>
            </a:r>
            <a:r>
              <a:rPr lang="en-US" altLang="zh-CN" sz="1400" dirty="0" err="1">
                <a:latin typeface="Consolas" panose="020B0609020204030204" pitchFamily="49" charset="0"/>
              </a:rPr>
              <a:t>os.getcwd</a:t>
            </a:r>
            <a:r>
              <a:rPr lang="en-US" altLang="zh-CN" sz="1400" dirty="0">
                <a:latin typeface="Consolas" panose="020B0609020204030204" pitchFamily="49" charset="0"/>
              </a:rPr>
              <a:t>()+'\\temp')      #</a:t>
            </a:r>
            <a:r>
              <a:rPr lang="zh-CN" altLang="en-US" sz="1400" dirty="0">
                <a:latin typeface="Consolas" panose="020B0609020204030204" pitchFamily="49" charset="0"/>
              </a:rPr>
              <a:t>创建目录</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os.chdir</a:t>
            </a:r>
            <a:r>
              <a:rPr lang="en-US" altLang="zh-CN" sz="1400" dirty="0">
                <a:latin typeface="Consolas" panose="020B0609020204030204" pitchFamily="49" charset="0"/>
              </a:rPr>
              <a:t>(</a:t>
            </a:r>
            <a:r>
              <a:rPr lang="en-US" altLang="zh-CN" sz="1400" dirty="0" err="1">
                <a:latin typeface="Consolas" panose="020B0609020204030204" pitchFamily="49" charset="0"/>
              </a:rPr>
              <a:t>os.getcwd</a:t>
            </a:r>
            <a:r>
              <a:rPr lang="en-US" altLang="zh-CN" sz="1400" dirty="0">
                <a:latin typeface="Consolas" panose="020B0609020204030204" pitchFamily="49" charset="0"/>
              </a:rPr>
              <a:t>()+'\\temp')      #</a:t>
            </a:r>
            <a:r>
              <a:rPr lang="zh-CN" altLang="en-US" sz="1400" dirty="0">
                <a:latin typeface="Consolas" panose="020B0609020204030204" pitchFamily="49" charset="0"/>
              </a:rPr>
              <a:t>改变当前工作目录</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os.getcwd</a:t>
            </a:r>
            <a:r>
              <a:rPr lang="en-US" altLang="zh-CN" sz="1400" dirty="0">
                <a:latin typeface="Consolas" panose="020B0609020204030204" pitchFamily="49" charset="0"/>
              </a:rPr>
              <a:t>()</a:t>
            </a:r>
          </a:p>
          <a:p>
            <a:pPr marL="1905" indent="-344805">
              <a:spcBef>
                <a:spcPts val="600"/>
              </a:spcBef>
              <a:buSzPct val="90000"/>
              <a:buNone/>
            </a:pPr>
            <a:r>
              <a:rPr lang="en-US" altLang="zh-CN" sz="1400" dirty="0">
                <a:solidFill>
                  <a:srgbClr val="0000FF"/>
                </a:solidFill>
                <a:latin typeface="Consolas" panose="020B0609020204030204" pitchFamily="49" charset="0"/>
              </a:rPr>
              <a:t>'C:\\Python35\\temp'</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os.mkdir</a:t>
            </a:r>
            <a:r>
              <a:rPr lang="en-US" altLang="zh-CN" sz="1400" dirty="0">
                <a:latin typeface="Consolas" panose="020B0609020204030204" pitchFamily="49" charset="0"/>
              </a:rPr>
              <a:t>(</a:t>
            </a:r>
            <a:r>
              <a:rPr lang="en-US" altLang="zh-CN" sz="1400" dirty="0" err="1">
                <a:latin typeface="Consolas" panose="020B0609020204030204" pitchFamily="49" charset="0"/>
              </a:rPr>
              <a:t>os.getcwd</a:t>
            </a:r>
            <a:r>
              <a:rPr lang="en-US" altLang="zh-CN" sz="1400" dirty="0">
                <a:latin typeface="Consolas" panose="020B0609020204030204" pitchFamily="49" charset="0"/>
              </a:rPr>
              <a:t>()+'\\test')</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os.listdir</a:t>
            </a:r>
            <a:r>
              <a:rPr lang="en-US" altLang="zh-CN" sz="1400" dirty="0">
                <a:latin typeface="Consolas" panose="020B0609020204030204" pitchFamily="49" charset="0"/>
              </a:rPr>
              <a:t>('.')</a:t>
            </a:r>
          </a:p>
          <a:p>
            <a:pPr marL="1905" indent="-344805">
              <a:spcBef>
                <a:spcPts val="600"/>
              </a:spcBef>
              <a:buSzPct val="90000"/>
              <a:buNone/>
            </a:pPr>
            <a:r>
              <a:rPr lang="en-US" altLang="zh-CN" sz="1400" dirty="0">
                <a:solidFill>
                  <a:srgbClr val="0000FF"/>
                </a:solidFill>
                <a:latin typeface="Consolas" panose="020B0609020204030204" pitchFamily="49" charset="0"/>
              </a:rPr>
              <a:t>['test']</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os.rmdir</a:t>
            </a:r>
            <a:r>
              <a:rPr lang="en-US" altLang="zh-CN" sz="1400" dirty="0">
                <a:latin typeface="Consolas" panose="020B0609020204030204" pitchFamily="49" charset="0"/>
              </a:rPr>
              <a:t>('test')                    #</a:t>
            </a:r>
            <a:r>
              <a:rPr lang="zh-CN" altLang="en-US" sz="1400" dirty="0">
                <a:latin typeface="Consolas" panose="020B0609020204030204" pitchFamily="49" charset="0"/>
              </a:rPr>
              <a:t>删除目录</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os.listdir</a:t>
            </a:r>
            <a:r>
              <a:rPr lang="en-US" altLang="zh-CN" sz="1400" dirty="0">
                <a:latin typeface="Consolas" panose="020B0609020204030204" pitchFamily="49" charset="0"/>
              </a:rPr>
              <a:t>('.')</a:t>
            </a:r>
          </a:p>
          <a:p>
            <a:pPr marL="1905" indent="-344805">
              <a:spcBef>
                <a:spcPts val="600"/>
              </a:spcBef>
              <a:buSzPct val="90000"/>
              <a:buNone/>
            </a:pPr>
            <a:r>
              <a:rPr lang="en-US" altLang="zh-CN" sz="1400" dirty="0">
                <a:solidFill>
                  <a:srgbClr val="0000FF"/>
                </a:solidFill>
                <a:latin typeface="Consolas" panose="020B0609020204030204" pitchFamily="49" charset="0"/>
              </a:rPr>
              <a:t>[]</a:t>
            </a:r>
          </a:p>
        </p:txBody>
      </p:sp>
      <p:sp>
        <p:nvSpPr>
          <p:cNvPr id="5" name="矩形 4"/>
          <p:cNvSpPr/>
          <p:nvPr/>
        </p:nvSpPr>
        <p:spPr>
          <a:xfrm>
            <a:off x="323528" y="811646"/>
            <a:ext cx="2701381" cy="738664"/>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800" b="1" noProof="1"/>
              <a:t> </a:t>
            </a:r>
            <a:r>
              <a:rPr lang="zh-CN" altLang="en-US" sz="2800" b="1" noProof="1">
                <a:sym typeface="+mn-ea"/>
              </a:rPr>
              <a:t>目录操作示例</a:t>
            </a:r>
            <a:endParaRPr lang="en-US" altLang="zh-CN" sz="2800" b="1" dirty="0"/>
          </a:p>
        </p:txBody>
      </p:sp>
      <p:grpSp>
        <p:nvGrpSpPr>
          <p:cNvPr id="6" name="组合 5"/>
          <p:cNvGrpSpPr/>
          <p:nvPr/>
        </p:nvGrpSpPr>
        <p:grpSpPr>
          <a:xfrm>
            <a:off x="-252536" y="116632"/>
            <a:ext cx="6983240" cy="648072"/>
            <a:chOff x="135673" y="5026748"/>
            <a:chExt cx="7337768" cy="663172"/>
          </a:xfrm>
        </p:grpSpPr>
        <p:sp>
          <p:nvSpPr>
            <p:cNvPr id="7"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9" name="图片 8"/>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4051715547"/>
      </p:ext>
    </p:extLst>
  </p:cSld>
  <p:clrMapOvr>
    <a:masterClrMapping/>
  </p:clrMapOvr>
  <p:transition spd="slow" advClick="0">
    <p:pull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文本占位符 61442"/>
          <p:cNvSpPr>
            <a:spLocks noGrp="1"/>
          </p:cNvSpPr>
          <p:nvPr>
            <p:ph idx="1"/>
          </p:nvPr>
        </p:nvSpPr>
        <p:spPr>
          <a:xfrm>
            <a:off x="519507" y="1052736"/>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ü"/>
            </a:pPr>
            <a:r>
              <a:rPr lang="zh-CN" altLang="en-US" sz="2400" dirty="0"/>
              <a:t>例：</a:t>
            </a:r>
            <a:r>
              <a:rPr lang="en-US" altLang="zh-CN" sz="2400" dirty="0"/>
              <a:t> </a:t>
            </a:r>
            <a:r>
              <a:rPr lang="zh-CN" altLang="en-US" sz="2400" dirty="0"/>
              <a:t>计算文本文件中最长行的长度。</a:t>
            </a:r>
          </a:p>
          <a:p>
            <a:pPr>
              <a:buSzPct val="90000"/>
              <a:buFont typeface="Wingdings" panose="05000000000000000000" pitchFamily="2" charset="2"/>
              <a:buNone/>
            </a:pPr>
            <a:endParaRPr lang="zh-CN" altLang="en-US" sz="1350" dirty="0"/>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1289888" y="1772816"/>
            <a:ext cx="7314560" cy="1200329"/>
          </a:xfrm>
          <a:prstGeom prst="rect">
            <a:avLst/>
          </a:prstGeom>
        </p:spPr>
        <p:txBody>
          <a:bodyPr wrap="square">
            <a:spAutoFit/>
          </a:bodyPr>
          <a:lstStyle/>
          <a:p>
            <a:pPr marL="285750" indent="-285750">
              <a:buClr>
                <a:srgbClr val="FF0000"/>
              </a:buClr>
              <a:buSzPct val="90000"/>
              <a:buFont typeface="Wingdings" panose="05000000000000000000" pitchFamily="2" charset="2"/>
              <a:buChar char="l"/>
            </a:pPr>
            <a:r>
              <a:rPr lang="zh-CN" altLang="en-US" dirty="0"/>
              <a:t>方法一：</a:t>
            </a:r>
          </a:p>
          <a:p>
            <a:pPr>
              <a:buSzPct val="90000"/>
              <a:buFont typeface="Wingdings" panose="05000000000000000000" pitchFamily="2" charset="2"/>
              <a:buNone/>
            </a:pPr>
            <a:r>
              <a:rPr lang="en-US" altLang="zh-CN" dirty="0">
                <a:latin typeface="Consolas" panose="020B0609020204030204" pitchFamily="49" charset="0"/>
              </a:rPr>
              <a:t>with </a:t>
            </a:r>
            <a:r>
              <a:rPr lang="zh-CN" altLang="en-US" dirty="0">
                <a:latin typeface="Consolas" panose="020B0609020204030204" pitchFamily="49" charset="0"/>
              </a:rPr>
              <a:t>open('d:\\test.txt','r') </a:t>
            </a:r>
            <a:r>
              <a:rPr lang="en-US" altLang="zh-CN" dirty="0">
                <a:latin typeface="Consolas" panose="020B0609020204030204" pitchFamily="49" charset="0"/>
              </a:rPr>
              <a:t>as f:</a:t>
            </a:r>
            <a:endParaRPr lang="zh-CN" altLang="en-US" dirty="0">
              <a:latin typeface="Consolas" panose="020B0609020204030204" pitchFamily="49" charset="0"/>
            </a:endParaRPr>
          </a:p>
          <a:p>
            <a:pPr>
              <a:buSzPct val="90000"/>
              <a:buFont typeface="Wingdings" panose="05000000000000000000" pitchFamily="2" charset="2"/>
              <a:buNone/>
            </a:pPr>
            <a:r>
              <a:rPr lang="zh-CN" altLang="en-US" dirty="0">
                <a:latin typeface="Consolas" panose="020B0609020204030204" pitchFamily="49" charset="0"/>
              </a:rPr>
              <a:t>    allLineLens = [len(line.strip()) for line in f]</a:t>
            </a:r>
          </a:p>
          <a:p>
            <a:pPr>
              <a:buSzPct val="90000"/>
              <a:buFont typeface="Wingdings" panose="05000000000000000000" pitchFamily="2" charset="2"/>
              <a:buNone/>
            </a:pPr>
            <a:r>
              <a:rPr lang="en-US" altLang="zh-CN" dirty="0">
                <a:latin typeface="Consolas" panose="020B0609020204030204" pitchFamily="49" charset="0"/>
              </a:rPr>
              <a:t>print(m</a:t>
            </a:r>
            <a:r>
              <a:rPr lang="zh-CN" altLang="en-US" dirty="0">
                <a:latin typeface="Consolas" panose="020B0609020204030204" pitchFamily="49" charset="0"/>
              </a:rPr>
              <a:t>ax(allLineLens)</a:t>
            </a:r>
            <a:r>
              <a:rPr lang="en-US" altLang="zh-CN" dirty="0">
                <a:latin typeface="Consolas" panose="020B0609020204030204" pitchFamily="49" charset="0"/>
              </a:rPr>
              <a:t>)</a:t>
            </a:r>
            <a:endParaRPr lang="zh-CN" altLang="en-US" dirty="0">
              <a:latin typeface="Consolas" panose="020B0609020204030204" pitchFamily="49" charset="0"/>
            </a:endParaRPr>
          </a:p>
        </p:txBody>
      </p:sp>
      <p:sp>
        <p:nvSpPr>
          <p:cNvPr id="4" name="矩形 3"/>
          <p:cNvSpPr/>
          <p:nvPr/>
        </p:nvSpPr>
        <p:spPr>
          <a:xfrm>
            <a:off x="1325706" y="3693225"/>
            <a:ext cx="6624736" cy="923330"/>
          </a:xfrm>
          <a:prstGeom prst="rect">
            <a:avLst/>
          </a:prstGeom>
        </p:spPr>
        <p:txBody>
          <a:bodyPr wrap="square">
            <a:spAutoFit/>
          </a:bodyPr>
          <a:lstStyle/>
          <a:p>
            <a:pPr marL="285750" indent="-285750">
              <a:buClr>
                <a:srgbClr val="FF0000"/>
              </a:buClr>
              <a:buSzPct val="90000"/>
              <a:buFont typeface="Wingdings" panose="05000000000000000000" pitchFamily="2" charset="2"/>
              <a:buChar char="l"/>
            </a:pPr>
            <a:r>
              <a:rPr lang="zh-CN" altLang="en-US" dirty="0"/>
              <a:t>方法二：</a:t>
            </a:r>
          </a:p>
          <a:p>
            <a:pPr>
              <a:buSzPct val="90000"/>
              <a:buFont typeface="Wingdings" panose="05000000000000000000" pitchFamily="2" charset="2"/>
              <a:buNone/>
            </a:pPr>
            <a:r>
              <a:rPr lang="en-US" altLang="zh-CN" dirty="0">
                <a:latin typeface="Consolas" panose="020B0609020204030204" pitchFamily="49" charset="0"/>
              </a:rPr>
              <a:t>with</a:t>
            </a:r>
            <a:r>
              <a:rPr lang="zh-CN" altLang="en-US" dirty="0">
                <a:latin typeface="Consolas" panose="020B0609020204030204" pitchFamily="49" charset="0"/>
              </a:rPr>
              <a:t> open('d:\\test.txt','r') </a:t>
            </a:r>
            <a:r>
              <a:rPr lang="en-US" altLang="zh-CN" dirty="0">
                <a:latin typeface="Consolas" panose="020B0609020204030204" pitchFamily="49" charset="0"/>
              </a:rPr>
              <a:t>as f:</a:t>
            </a:r>
            <a:endParaRPr lang="zh-CN" altLang="en-US" dirty="0">
              <a:latin typeface="Consolas" panose="020B0609020204030204" pitchFamily="49" charset="0"/>
            </a:endParaRPr>
          </a:p>
          <a:p>
            <a:pPr>
              <a:buSzPct val="90000"/>
              <a:buFont typeface="Wingdings" panose="05000000000000000000" pitchFamily="2" charset="2"/>
              <a:buNone/>
            </a:pPr>
            <a:r>
              <a:rPr lang="zh-CN" altLang="en-US" dirty="0">
                <a:latin typeface="Consolas" panose="020B0609020204030204" pitchFamily="49" charset="0"/>
              </a:rPr>
              <a:t>    </a:t>
            </a:r>
            <a:r>
              <a:rPr lang="en-US" altLang="zh-CN" dirty="0">
                <a:latin typeface="Consolas" panose="020B0609020204030204" pitchFamily="49" charset="0"/>
              </a:rPr>
              <a:t>print(</a:t>
            </a:r>
            <a:r>
              <a:rPr lang="zh-CN" altLang="en-US" dirty="0">
                <a:latin typeface="Consolas" panose="020B0609020204030204" pitchFamily="49" charset="0"/>
              </a:rPr>
              <a:t>max(len(line.strip()) for line in f)</a:t>
            </a:r>
            <a:r>
              <a:rPr lang="en-US" altLang="zh-CN" dirty="0">
                <a:latin typeface="Consolas" panose="020B0609020204030204" pitchFamily="49" charset="0"/>
              </a:rPr>
              <a:t>)</a:t>
            </a:r>
            <a:endParaRPr lang="zh-CN" altLang="en-US" dirty="0">
              <a:latin typeface="Consolas" panose="020B0609020204030204" pitchFamily="49" charset="0"/>
            </a:endParaRPr>
          </a:p>
        </p:txBody>
      </p:sp>
    </p:spTree>
    <p:extLst>
      <p:ext uri="{BB962C8B-B14F-4D97-AF65-F5344CB8AC3E}">
        <p14:creationId xmlns:p14="http://schemas.microsoft.com/office/powerpoint/2010/main" val="3361030090"/>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文本占位符 65538"/>
          <p:cNvSpPr>
            <a:spLocks noGrp="1"/>
          </p:cNvSpPr>
          <p:nvPr>
            <p:ph idx="1"/>
          </p:nvPr>
        </p:nvSpPr>
        <p:spPr>
          <a:xfrm>
            <a:off x="761167" y="1124744"/>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dirty="0"/>
              <a:t>例</a:t>
            </a:r>
            <a:r>
              <a:rPr lang="en-US" altLang="zh-CN" sz="2400" dirty="0"/>
              <a:t>:  </a:t>
            </a:r>
            <a:r>
              <a:rPr lang="zh-CN" altLang="en-US" sz="2400" dirty="0"/>
              <a:t>判断一个文件是否为</a:t>
            </a:r>
            <a:r>
              <a:rPr lang="en-US" altLang="zh-CN" sz="2400" dirty="0"/>
              <a:t>GIF</a:t>
            </a:r>
            <a:r>
              <a:rPr lang="zh-CN" altLang="en-US" sz="2400" dirty="0"/>
              <a:t>图像文件。</a:t>
            </a:r>
          </a:p>
          <a:p>
            <a:pPr>
              <a:lnSpc>
                <a:spcPct val="80000"/>
              </a:lnSpc>
              <a:buSzPct val="90000"/>
              <a:buFont typeface="Wingdings" panose="05000000000000000000" pitchFamily="2" charset="2"/>
              <a:buNone/>
            </a:pPr>
            <a:endParaRPr lang="en-US" altLang="zh-CN" sz="1350" dirty="0">
              <a:latin typeface="Consolas" panose="020B0609020204030204" pitchFamily="49" charset="0"/>
            </a:endParaRP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1907704" y="1844824"/>
            <a:ext cx="6174432" cy="3060197"/>
          </a:xfrm>
          <a:prstGeom prst="rect">
            <a:avLst/>
          </a:prstGeom>
        </p:spPr>
        <p:txBody>
          <a:bodyPr wrap="square">
            <a:spAutoFit/>
          </a:bodyPr>
          <a:lstStyle/>
          <a:p>
            <a:pPr>
              <a:lnSpc>
                <a:spcPct val="120000"/>
              </a:lnSpc>
              <a:buSzPct val="90000"/>
              <a:buFont typeface="Wingdings" panose="05000000000000000000" pitchFamily="2" charset="2"/>
              <a:buNone/>
            </a:pPr>
            <a:r>
              <a:rPr lang="en-US" altLang="zh-CN" dirty="0">
                <a:latin typeface="Consolas" panose="020B0609020204030204" pitchFamily="49" charset="0"/>
              </a:rPr>
              <a:t>&gt;&gt;&gt; </a:t>
            </a:r>
            <a:r>
              <a:rPr lang="en-US" altLang="zh-CN" dirty="0" err="1">
                <a:solidFill>
                  <a:srgbClr val="0000FF"/>
                </a:solidFill>
                <a:latin typeface="Consolas" panose="020B0609020204030204" pitchFamily="49" charset="0"/>
              </a:rPr>
              <a:t>def</a:t>
            </a:r>
            <a:r>
              <a:rPr lang="en-US" altLang="zh-CN" dirty="0">
                <a:latin typeface="Consolas" panose="020B0609020204030204" pitchFamily="49" charset="0"/>
              </a:rPr>
              <a:t> </a:t>
            </a:r>
            <a:r>
              <a:rPr lang="en-US" altLang="zh-CN" dirty="0" err="1">
                <a:latin typeface="Consolas" panose="020B0609020204030204" pitchFamily="49" charset="0"/>
              </a:rPr>
              <a:t>is_gif</a:t>
            </a:r>
            <a:r>
              <a:rPr lang="en-US" altLang="zh-CN" dirty="0">
                <a:latin typeface="Consolas" panose="020B0609020204030204" pitchFamily="49" charset="0"/>
              </a:rPr>
              <a:t>(</a:t>
            </a:r>
            <a:r>
              <a:rPr lang="en-US" altLang="zh-CN" dirty="0" err="1">
                <a:latin typeface="Consolas" panose="020B0609020204030204" pitchFamily="49" charset="0"/>
              </a:rPr>
              <a:t>fname</a:t>
            </a:r>
            <a:r>
              <a:rPr lang="en-US" altLang="zh-CN" dirty="0">
                <a:latin typeface="Consolas" panose="020B0609020204030204" pitchFamily="49" charset="0"/>
              </a:rPr>
              <a:t>):</a:t>
            </a:r>
          </a:p>
          <a:p>
            <a:pPr>
              <a:lnSpc>
                <a:spcPct val="120000"/>
              </a:lnSpc>
              <a:buSzPct val="90000"/>
              <a:buFont typeface="Wingdings" panose="05000000000000000000" pitchFamily="2" charset="2"/>
              <a:buNone/>
            </a:pPr>
            <a:r>
              <a:rPr lang="en-US" altLang="zh-CN" dirty="0">
                <a:latin typeface="Consolas" panose="020B0609020204030204" pitchFamily="49" charset="0"/>
              </a:rPr>
              <a:t>    with open(</a:t>
            </a:r>
            <a:r>
              <a:rPr lang="en-US" altLang="zh-CN" dirty="0" err="1">
                <a:latin typeface="Consolas" panose="020B0609020204030204" pitchFamily="49" charset="0"/>
              </a:rPr>
              <a:t>fname</a:t>
            </a:r>
            <a:r>
              <a:rPr lang="en-US" altLang="zh-CN" dirty="0">
                <a:latin typeface="Consolas" panose="020B0609020204030204" pitchFamily="49" charset="0"/>
              </a:rPr>
              <a:t>, '</a:t>
            </a:r>
            <a:r>
              <a:rPr lang="en-US" altLang="zh-CN" dirty="0" err="1">
                <a:latin typeface="Consolas" panose="020B0609020204030204" pitchFamily="49" charset="0"/>
              </a:rPr>
              <a:t>rb</a:t>
            </a:r>
            <a:r>
              <a:rPr lang="en-US" altLang="zh-CN" dirty="0">
                <a:latin typeface="Consolas" panose="020B0609020204030204" pitchFamily="49" charset="0"/>
              </a:rPr>
              <a:t>') as </a:t>
            </a:r>
            <a:r>
              <a:rPr lang="en-US" altLang="zh-CN" dirty="0" err="1">
                <a:latin typeface="Consolas" panose="020B0609020204030204" pitchFamily="49" charset="0"/>
              </a:rPr>
              <a:t>fp</a:t>
            </a:r>
            <a:r>
              <a:rPr lang="en-US" altLang="zh-CN" dirty="0">
                <a:latin typeface="Consolas" panose="020B0609020204030204" pitchFamily="49" charset="0"/>
              </a:rPr>
              <a:t>:</a:t>
            </a:r>
          </a:p>
          <a:p>
            <a:pPr>
              <a:lnSpc>
                <a:spcPct val="120000"/>
              </a:lnSpc>
              <a:buSzPct val="90000"/>
              <a:buFont typeface="Wingdings" panose="05000000000000000000" pitchFamily="2" charset="2"/>
              <a:buNone/>
            </a:pPr>
            <a:r>
              <a:rPr lang="en-US" altLang="zh-CN" dirty="0">
                <a:latin typeface="Consolas" panose="020B0609020204030204" pitchFamily="49" charset="0"/>
              </a:rPr>
              <a:t>        first4 = </a:t>
            </a:r>
            <a:r>
              <a:rPr lang="en-US" altLang="zh-CN" dirty="0" err="1">
                <a:latin typeface="Consolas" panose="020B0609020204030204" pitchFamily="49" charset="0"/>
              </a:rPr>
              <a:t>fp.read</a:t>
            </a:r>
            <a:r>
              <a:rPr lang="en-US" altLang="zh-CN" dirty="0">
                <a:latin typeface="Consolas" panose="020B0609020204030204" pitchFamily="49" charset="0"/>
              </a:rPr>
              <a:t>(4)</a:t>
            </a:r>
          </a:p>
          <a:p>
            <a:pPr>
              <a:lnSpc>
                <a:spcPct val="120000"/>
              </a:lnSpc>
              <a:buSzPct val="90000"/>
              <a:buFont typeface="Wingdings" panose="05000000000000000000" pitchFamily="2" charset="2"/>
              <a:buNone/>
            </a:pPr>
            <a:r>
              <a:rPr lang="en-US" altLang="zh-CN" dirty="0">
                <a:latin typeface="Consolas" panose="020B0609020204030204" pitchFamily="49" charset="0"/>
              </a:rPr>
              <a:t>    return first4 == b'GIF8'</a:t>
            </a:r>
          </a:p>
          <a:p>
            <a:pPr>
              <a:lnSpc>
                <a:spcPct val="120000"/>
              </a:lnSpc>
              <a:buSzPct val="90000"/>
              <a:buFont typeface="Wingdings" panose="05000000000000000000" pitchFamily="2" charset="2"/>
              <a:buNone/>
            </a:pPr>
            <a:endParaRPr lang="en-US" altLang="zh-CN" dirty="0">
              <a:latin typeface="Consolas" panose="020B0609020204030204" pitchFamily="49" charset="0"/>
            </a:endParaRPr>
          </a:p>
          <a:p>
            <a:pPr>
              <a:lnSpc>
                <a:spcPct val="120000"/>
              </a:lnSpc>
              <a:buSzPct val="90000"/>
              <a:buFont typeface="Wingdings" panose="05000000000000000000" pitchFamily="2" charset="2"/>
              <a:buNone/>
            </a:pPr>
            <a:r>
              <a:rPr lang="en-US" altLang="zh-CN" dirty="0">
                <a:latin typeface="Consolas" panose="020B0609020204030204" pitchFamily="49" charset="0"/>
              </a:rPr>
              <a:t>&gt;&gt;&gt; </a:t>
            </a:r>
            <a:r>
              <a:rPr lang="en-US" altLang="zh-CN" dirty="0" err="1">
                <a:latin typeface="Consolas" panose="020B0609020204030204" pitchFamily="49" charset="0"/>
              </a:rPr>
              <a:t>is_gif</a:t>
            </a:r>
            <a:r>
              <a:rPr lang="en-US" altLang="zh-CN" dirty="0">
                <a:latin typeface="Consolas" panose="020B0609020204030204" pitchFamily="49" charset="0"/>
              </a:rPr>
              <a:t>('a.gif')</a:t>
            </a:r>
          </a:p>
          <a:p>
            <a:pPr>
              <a:lnSpc>
                <a:spcPct val="120000"/>
              </a:lnSpc>
              <a:buSzPct val="90000"/>
              <a:buFont typeface="Wingdings" panose="05000000000000000000" pitchFamily="2" charset="2"/>
              <a:buNone/>
            </a:pPr>
            <a:r>
              <a:rPr lang="en-US" altLang="zh-CN" dirty="0">
                <a:solidFill>
                  <a:srgbClr val="0000FF"/>
                </a:solidFill>
                <a:latin typeface="Consolas" panose="020B0609020204030204" pitchFamily="49" charset="0"/>
              </a:rPr>
              <a:t>True</a:t>
            </a:r>
          </a:p>
          <a:p>
            <a:pPr>
              <a:lnSpc>
                <a:spcPct val="120000"/>
              </a:lnSpc>
              <a:buSzPct val="90000"/>
              <a:buFont typeface="Wingdings" panose="05000000000000000000" pitchFamily="2" charset="2"/>
              <a:buNone/>
            </a:pPr>
            <a:r>
              <a:rPr lang="en-US" altLang="zh-CN" dirty="0">
                <a:latin typeface="Consolas" panose="020B0609020204030204" pitchFamily="49" charset="0"/>
              </a:rPr>
              <a:t>&gt;&gt;&gt; </a:t>
            </a:r>
            <a:r>
              <a:rPr lang="en-US" altLang="zh-CN" dirty="0" err="1">
                <a:latin typeface="Consolas" panose="020B0609020204030204" pitchFamily="49" charset="0"/>
              </a:rPr>
              <a:t>is_gif</a:t>
            </a:r>
            <a:r>
              <a:rPr lang="en-US" altLang="zh-CN" dirty="0">
                <a:latin typeface="Consolas" panose="020B0609020204030204" pitchFamily="49" charset="0"/>
              </a:rPr>
              <a:t>('a.png')</a:t>
            </a:r>
          </a:p>
          <a:p>
            <a:pPr>
              <a:lnSpc>
                <a:spcPct val="120000"/>
              </a:lnSpc>
              <a:buSzPct val="90000"/>
              <a:buFont typeface="Wingdings" panose="05000000000000000000" pitchFamily="2" charset="2"/>
              <a:buNone/>
            </a:pPr>
            <a:r>
              <a:rPr lang="en-US" altLang="zh-CN" dirty="0">
                <a:solidFill>
                  <a:srgbClr val="0000FF"/>
                </a:solidFill>
                <a:latin typeface="Consolas" panose="020B0609020204030204" pitchFamily="49" charset="0"/>
              </a:rPr>
              <a:t>False</a:t>
            </a:r>
          </a:p>
        </p:txBody>
      </p:sp>
      <p:pic>
        <p:nvPicPr>
          <p:cNvPr id="4" name="图片 3">
            <a:extLst>
              <a:ext uri="{FF2B5EF4-FFF2-40B4-BE49-F238E27FC236}">
                <a16:creationId xmlns:a16="http://schemas.microsoft.com/office/drawing/2014/main" id="{B62624E0-AAE3-4CFF-30ED-6FC1CD393757}"/>
              </a:ext>
            </a:extLst>
          </p:cNvPr>
          <p:cNvPicPr>
            <a:picLocks noChangeAspect="1"/>
          </p:cNvPicPr>
          <p:nvPr/>
        </p:nvPicPr>
        <p:blipFill>
          <a:blip r:embed="rId4"/>
          <a:stretch>
            <a:fillRect/>
          </a:stretch>
        </p:blipFill>
        <p:spPr>
          <a:xfrm>
            <a:off x="111516" y="4851013"/>
            <a:ext cx="8777899" cy="1548175"/>
          </a:xfrm>
          <a:prstGeom prst="rect">
            <a:avLst/>
          </a:prstGeom>
        </p:spPr>
      </p:pic>
      <p:pic>
        <p:nvPicPr>
          <p:cNvPr id="11" name="图片 10">
            <a:extLst>
              <a:ext uri="{FF2B5EF4-FFF2-40B4-BE49-F238E27FC236}">
                <a16:creationId xmlns:a16="http://schemas.microsoft.com/office/drawing/2014/main" id="{45D7CF1A-FA61-BCAA-F3B6-ECE6977B1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807" y="2394657"/>
            <a:ext cx="2619375" cy="2571750"/>
          </a:xfrm>
          <a:prstGeom prst="rect">
            <a:avLst/>
          </a:prstGeom>
        </p:spPr>
      </p:pic>
    </p:spTree>
    <p:extLst>
      <p:ext uri="{BB962C8B-B14F-4D97-AF65-F5344CB8AC3E}">
        <p14:creationId xmlns:p14="http://schemas.microsoft.com/office/powerpoint/2010/main" val="2493210588"/>
      </p:ext>
    </p:extLst>
  </p:cSld>
  <p:clrMapOvr>
    <a:masterClrMapping/>
  </p:clrMapOvr>
  <p:transition spd="slow" advClick="0">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6</a:t>
            </a:fld>
            <a:endParaRPr lang="zh-CN" altLang="en-US" dirty="0"/>
          </a:p>
        </p:txBody>
      </p:sp>
      <p:sp>
        <p:nvSpPr>
          <p:cNvPr id="5" name="矩形 2"/>
          <p:cNvSpPr>
            <a:spLocks noChangeArrowheads="1"/>
          </p:cNvSpPr>
          <p:nvPr/>
        </p:nvSpPr>
        <p:spPr bwMode="auto">
          <a:xfrm>
            <a:off x="426368" y="1124744"/>
            <a:ext cx="8424863" cy="1181221"/>
          </a:xfrm>
          <a:prstGeom prst="rect">
            <a:avLst/>
          </a:prstGeom>
          <a:noFill/>
          <a:ln w="9525">
            <a:noFill/>
            <a:miter lim="800000"/>
            <a:headEnd/>
            <a:tailEnd/>
          </a:ln>
        </p:spPr>
        <p:txBody>
          <a:bodyPr>
            <a:spAutoFit/>
          </a:bodyPr>
          <a:lstStyle/>
          <a:p>
            <a:pPr indent="269875" algn="just">
              <a:lnSpc>
                <a:spcPct val="150000"/>
              </a:lnSpc>
              <a:buClr>
                <a:srgbClr val="FF0000"/>
              </a:buClr>
              <a:buFont typeface="Wingdings" pitchFamily="2" charset="2"/>
              <a:buChar char="n"/>
            </a:pPr>
            <a:r>
              <a:rPr lang="en-US" altLang="zh-CN" sz="2600" b="1" dirty="0">
                <a:latin typeface="Times New Roman" panose="02020603050405020304" pitchFamily="18" charset="0"/>
                <a:ea typeface="仿宋" panose="02010609060101010101" pitchFamily="49" charset="-122"/>
                <a:cs typeface="Times New Roman" pitchFamily="18" charset="0"/>
              </a:rPr>
              <a:t> </a:t>
            </a:r>
            <a:r>
              <a:rPr lang="zh-CN" altLang="zh-CN" sz="2400" b="1" dirty="0">
                <a:latin typeface="Times New Roman" panose="02020603050405020304" pitchFamily="18" charset="0"/>
                <a:ea typeface="仿宋" panose="02010609060101010101" pitchFamily="49" charset="-122"/>
                <a:cs typeface="Times New Roman" pitchFamily="18" charset="0"/>
              </a:rPr>
              <a:t>文件是一个存储在辅助存储器上的数据序列，可包含</a:t>
            </a:r>
            <a:endParaRPr lang="en-US" altLang="zh-CN" sz="2400" b="1" dirty="0">
              <a:latin typeface="Times New Roman" panose="02020603050405020304" pitchFamily="18" charset="0"/>
              <a:ea typeface="仿宋" panose="02010609060101010101" pitchFamily="49" charset="-122"/>
              <a:cs typeface="Times New Roman" pitchFamily="18" charset="0"/>
            </a:endParaRPr>
          </a:p>
          <a:p>
            <a:pPr indent="269875" algn="just">
              <a:lnSpc>
                <a:spcPct val="150000"/>
              </a:lnSpc>
              <a:buClr>
                <a:srgbClr val="FF0000"/>
              </a:buClr>
            </a:pPr>
            <a:r>
              <a:rPr lang="zh-CN" altLang="zh-CN" sz="2400" b="1" dirty="0">
                <a:latin typeface="Times New Roman" panose="02020603050405020304" pitchFamily="18" charset="0"/>
                <a:ea typeface="仿宋" panose="02010609060101010101" pitchFamily="49" charset="-122"/>
                <a:cs typeface="Times New Roman" pitchFamily="18" charset="0"/>
              </a:rPr>
              <a:t>任何数据内容</a:t>
            </a:r>
            <a:r>
              <a:rPr lang="zh-CN" altLang="en-US" sz="2400" b="1" dirty="0">
                <a:latin typeface="Times New Roman" panose="02020603050405020304" pitchFamily="18" charset="0"/>
                <a:ea typeface="仿宋" panose="02010609060101010101" pitchFamily="49" charset="-122"/>
                <a:cs typeface="Times New Roman" pitchFamily="18" charset="0"/>
              </a:rPr>
              <a:t>；</a:t>
            </a:r>
            <a:endParaRPr lang="en-US" altLang="zh-CN" sz="2400" b="1" dirty="0">
              <a:latin typeface="Times New Roman" panose="02020603050405020304" pitchFamily="18" charset="0"/>
              <a:ea typeface="仿宋" panose="02010609060101010101" pitchFamily="49" charset="-122"/>
              <a:cs typeface="Times New Roman" pitchFamily="18" charset="0"/>
            </a:endParaRPr>
          </a:p>
        </p:txBody>
      </p:sp>
      <p:sp>
        <p:nvSpPr>
          <p:cNvPr id="6" name="矩形 5"/>
          <p:cNvSpPr/>
          <p:nvPr/>
        </p:nvSpPr>
        <p:spPr>
          <a:xfrm>
            <a:off x="484471" y="2431506"/>
            <a:ext cx="7155180" cy="1200329"/>
          </a:xfrm>
          <a:prstGeom prst="rect">
            <a:avLst/>
          </a:prstGeom>
        </p:spPr>
        <p:txBody>
          <a:bodyPr wrap="square">
            <a:spAutoFit/>
          </a:bodyPr>
          <a:lstStyle/>
          <a:p>
            <a:pPr indent="269875" algn="just">
              <a:lnSpc>
                <a:spcPct val="150000"/>
              </a:lnSpc>
              <a:buClr>
                <a:srgbClr val="FF0000"/>
              </a:buClr>
              <a:buFont typeface="Wingdings" pitchFamily="2" charset="2"/>
              <a:buChar char="n"/>
            </a:pPr>
            <a:r>
              <a:rPr lang="zh-CN" altLang="zh-CN" sz="2400" b="1" dirty="0">
                <a:latin typeface="Times New Roman" panose="02020603050405020304" pitchFamily="18" charset="0"/>
                <a:ea typeface="仿宋" panose="02010609060101010101" pitchFamily="49" charset="-122"/>
                <a:cs typeface="Times New Roman" pitchFamily="18" charset="0"/>
              </a:rPr>
              <a:t>概念上，文件是数据的集合和抽象，类似地，函</a:t>
            </a:r>
            <a:endParaRPr lang="en-US" altLang="zh-CN" sz="2400" b="1" dirty="0">
              <a:latin typeface="Times New Roman" panose="02020603050405020304" pitchFamily="18" charset="0"/>
              <a:ea typeface="仿宋" panose="02010609060101010101" pitchFamily="49" charset="-122"/>
              <a:cs typeface="Times New Roman" pitchFamily="18" charset="0"/>
            </a:endParaRPr>
          </a:p>
          <a:p>
            <a:pPr indent="269875" algn="just">
              <a:lnSpc>
                <a:spcPct val="150000"/>
              </a:lnSpc>
              <a:buClr>
                <a:srgbClr val="FF0000"/>
              </a:buClr>
            </a:pPr>
            <a:r>
              <a:rPr lang="zh-CN" altLang="zh-CN" sz="2400" b="1" dirty="0">
                <a:latin typeface="Times New Roman" panose="02020603050405020304" pitchFamily="18" charset="0"/>
                <a:ea typeface="仿宋" panose="02010609060101010101" pitchFamily="49" charset="-122"/>
                <a:cs typeface="Times New Roman" pitchFamily="18" charset="0"/>
              </a:rPr>
              <a:t>数是程序的集合和抽象</a:t>
            </a:r>
            <a:r>
              <a:rPr lang="zh-CN" altLang="en-US" sz="2400" b="1" dirty="0">
                <a:latin typeface="Times New Roman" panose="02020603050405020304" pitchFamily="18" charset="0"/>
                <a:ea typeface="仿宋" panose="02010609060101010101" pitchFamily="49" charset="-122"/>
                <a:cs typeface="Times New Roman" pitchFamily="18" charset="0"/>
              </a:rPr>
              <a:t>；</a:t>
            </a:r>
            <a:endParaRPr lang="en-US" altLang="zh-CN" sz="2400" b="1" dirty="0">
              <a:latin typeface="Times New Roman" panose="02020603050405020304" pitchFamily="18" charset="0"/>
              <a:ea typeface="仿宋" panose="02010609060101010101" pitchFamily="49" charset="-122"/>
              <a:cs typeface="Times New Roman" pitchFamily="18" charset="0"/>
            </a:endParaRPr>
          </a:p>
        </p:txBody>
      </p:sp>
      <p:sp>
        <p:nvSpPr>
          <p:cNvPr id="7" name="矩形 6"/>
          <p:cNvSpPr/>
          <p:nvPr/>
        </p:nvSpPr>
        <p:spPr>
          <a:xfrm>
            <a:off x="476851" y="3556781"/>
            <a:ext cx="7490460" cy="646331"/>
          </a:xfrm>
          <a:prstGeom prst="rect">
            <a:avLst/>
          </a:prstGeom>
        </p:spPr>
        <p:txBody>
          <a:bodyPr wrap="square">
            <a:spAutoFit/>
          </a:bodyPr>
          <a:lstStyle/>
          <a:p>
            <a:pPr indent="269875" algn="just">
              <a:lnSpc>
                <a:spcPct val="150000"/>
              </a:lnSpc>
              <a:buClr>
                <a:srgbClr val="FF0000"/>
              </a:buClr>
              <a:buFont typeface="Wingdings" pitchFamily="2" charset="2"/>
              <a:buChar char="n"/>
            </a:pPr>
            <a:r>
              <a:rPr lang="zh-CN" altLang="zh-CN" sz="2400" b="1" dirty="0">
                <a:latin typeface="Times New Roman" panose="02020603050405020304" pitchFamily="18" charset="0"/>
                <a:ea typeface="仿宋" panose="02010609060101010101" pitchFamily="49" charset="-122"/>
                <a:cs typeface="Times New Roman" pitchFamily="18" charset="0"/>
              </a:rPr>
              <a:t>用</a:t>
            </a:r>
            <a:r>
              <a:rPr lang="zh-CN"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文件形式组织和表达数据</a:t>
            </a:r>
            <a:r>
              <a:rPr lang="zh-CN" altLang="zh-CN" sz="2400" b="1" dirty="0">
                <a:latin typeface="Times New Roman" panose="02020603050405020304" pitchFamily="18" charset="0"/>
                <a:ea typeface="仿宋" panose="02010609060101010101" pitchFamily="49" charset="-122"/>
                <a:cs typeface="Times New Roman" pitchFamily="18" charset="0"/>
              </a:rPr>
              <a:t>更</a:t>
            </a:r>
            <a:r>
              <a:rPr lang="zh-CN"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有效</a:t>
            </a:r>
            <a:r>
              <a:rPr lang="zh-CN" altLang="zh-CN" sz="2400" b="1" dirty="0">
                <a:latin typeface="Times New Roman" panose="02020603050405020304" pitchFamily="18" charset="0"/>
                <a:ea typeface="仿宋" panose="02010609060101010101" pitchFamily="49" charset="-122"/>
                <a:cs typeface="Times New Roman" pitchFamily="18" charset="0"/>
              </a:rPr>
              <a:t>也更为</a:t>
            </a:r>
            <a:r>
              <a:rPr lang="zh-CN"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灵活</a:t>
            </a:r>
            <a:r>
              <a:rPr lang="zh-CN" altLang="zh-CN" sz="2400" b="1" dirty="0">
                <a:latin typeface="Times New Roman" panose="02020603050405020304" pitchFamily="18" charset="0"/>
                <a:ea typeface="仿宋" panose="02010609060101010101" pitchFamily="49" charset="-122"/>
                <a:cs typeface="Times New Roman" pitchFamily="18" charset="0"/>
              </a:rPr>
              <a:t>。</a:t>
            </a:r>
            <a:endParaRPr lang="en-US" altLang="zh-CN" sz="2400" b="1" dirty="0">
              <a:latin typeface="Times New Roman" panose="02020603050405020304" pitchFamily="18" charset="0"/>
              <a:ea typeface="仿宋" panose="02010609060101010101" pitchFamily="49" charset="-122"/>
              <a:cs typeface="Times New Roman" pitchFamily="18" charset="0"/>
            </a:endParaRPr>
          </a:p>
        </p:txBody>
      </p:sp>
      <p:grpSp>
        <p:nvGrpSpPr>
          <p:cNvPr id="16" name="组合 15"/>
          <p:cNvGrpSpPr/>
          <p:nvPr/>
        </p:nvGrpSpPr>
        <p:grpSpPr>
          <a:xfrm>
            <a:off x="251520" y="116632"/>
            <a:ext cx="4231148" cy="684042"/>
            <a:chOff x="670633" y="1326432"/>
            <a:chExt cx="4231148" cy="684042"/>
          </a:xfrm>
        </p:grpSpPr>
        <p:sp>
          <p:nvSpPr>
            <p:cNvPr id="17"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18" name="组合 17"/>
            <p:cNvGrpSpPr/>
            <p:nvPr/>
          </p:nvGrpSpPr>
          <p:grpSpPr>
            <a:xfrm>
              <a:off x="958665" y="1327471"/>
              <a:ext cx="842977" cy="683003"/>
              <a:chOff x="958665" y="1327471"/>
              <a:chExt cx="842977" cy="683003"/>
            </a:xfrm>
          </p:grpSpPr>
          <p:sp>
            <p:nvSpPr>
              <p:cNvPr id="19"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20" name="图片 19" descr="1.jpg"/>
              <p:cNvPicPr>
                <a:picLocks noChangeAspect="1"/>
              </p:cNvPicPr>
              <p:nvPr/>
            </p:nvPicPr>
            <p:blipFill>
              <a:blip r:embed="rId2"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293076621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0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2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7" grpId="0"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文本占位符 66562"/>
          <p:cNvSpPr>
            <a:spLocks noGrp="1"/>
          </p:cNvSpPr>
          <p:nvPr>
            <p:ph idx="1"/>
          </p:nvPr>
        </p:nvSpPr>
        <p:spPr>
          <a:xfrm>
            <a:off x="683568" y="1052736"/>
            <a:ext cx="8229600" cy="4678451"/>
          </a:xfrm>
        </p:spPr>
        <p:txBody>
          <a:bodyPr vert="horz" wrap="square" lIns="68591" tIns="34295" rIns="68591" bIns="34295" numCol="1" anchor="t" anchorCtr="0" compatLnSpc="1">
            <a:prstTxWarp prst="textNoShape">
              <a:avLst/>
            </a:prstTxWarp>
          </a:bodyPr>
          <a:lstStyle/>
          <a:p>
            <a:pPr>
              <a:lnSpc>
                <a:spcPct val="90000"/>
              </a:lnSpc>
              <a:buClr>
                <a:srgbClr val="FF0000"/>
              </a:buClr>
              <a:buSzPct val="90000"/>
              <a:buFont typeface="Wingdings" panose="05000000000000000000" pitchFamily="2" charset="2"/>
              <a:buChar char="ü"/>
            </a:pPr>
            <a:r>
              <a:rPr lang="zh-CN" altLang="en-US" sz="2400" b="1" dirty="0"/>
              <a:t>例：</a:t>
            </a:r>
            <a:r>
              <a:rPr lang="en-US" altLang="zh-CN" sz="2400" b="1" dirty="0"/>
              <a:t> </a:t>
            </a:r>
            <a:r>
              <a:rPr lang="zh-CN" altLang="en-US" sz="2400" b="1" dirty="0"/>
              <a:t>比较两个文本文件内容是否相同。</a:t>
            </a:r>
          </a:p>
          <a:p>
            <a:pPr>
              <a:lnSpc>
                <a:spcPct val="90000"/>
              </a:lnSpc>
              <a:buSzPct val="90000"/>
              <a:buFont typeface="Wingdings" panose="05000000000000000000" pitchFamily="2" charset="2"/>
              <a:buNone/>
            </a:pPr>
            <a:endParaRPr lang="en-US" altLang="zh-CN" sz="1350" dirty="0"/>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791072" y="1700808"/>
            <a:ext cx="8352928" cy="2585323"/>
          </a:xfrm>
          <a:prstGeom prst="rect">
            <a:avLst/>
          </a:prstGeom>
        </p:spPr>
        <p:txBody>
          <a:bodyPr wrap="square">
            <a:spAutoFit/>
          </a:bodyPr>
          <a:lstStyle/>
          <a:p>
            <a:pPr>
              <a:lnSpc>
                <a:spcPct val="90000"/>
              </a:lnSpc>
              <a:buSzPct val="90000"/>
              <a:buFont typeface="Wingdings" panose="05000000000000000000" pitchFamily="2" charset="2"/>
              <a:buNone/>
            </a:pPr>
            <a:r>
              <a:rPr lang="en-US" altLang="zh-CN" dirty="0">
                <a:solidFill>
                  <a:srgbClr val="0000FF"/>
                </a:solidFill>
                <a:latin typeface="Consolas" panose="020B0609020204030204" pitchFamily="49" charset="0"/>
              </a:rPr>
              <a:t>import</a:t>
            </a:r>
            <a:r>
              <a:rPr lang="en-US" altLang="zh-CN" dirty="0">
                <a:latin typeface="Consolas" panose="020B0609020204030204" pitchFamily="49" charset="0"/>
              </a:rPr>
              <a:t> </a:t>
            </a:r>
            <a:r>
              <a:rPr lang="en-US" altLang="zh-CN" dirty="0" err="1">
                <a:latin typeface="Consolas" panose="020B0609020204030204" pitchFamily="49" charset="0"/>
              </a:rPr>
              <a:t>difflib</a:t>
            </a:r>
            <a:endParaRPr lang="en-US" altLang="zh-CN" dirty="0">
              <a:latin typeface="Consolas" panose="020B0609020204030204" pitchFamily="49" charset="0"/>
            </a:endParaRPr>
          </a:p>
          <a:p>
            <a:pPr>
              <a:lnSpc>
                <a:spcPct val="90000"/>
              </a:lnSpc>
              <a:buSzPct val="90000"/>
              <a:buFont typeface="Wingdings" panose="05000000000000000000" pitchFamily="2" charset="2"/>
              <a:buNone/>
            </a:pPr>
            <a:r>
              <a:rPr lang="en-US" altLang="zh-CN" dirty="0">
                <a:latin typeface="Consolas" panose="020B0609020204030204" pitchFamily="49" charset="0"/>
              </a:rPr>
              <a:t>A = </a:t>
            </a:r>
            <a:r>
              <a:rPr lang="en-US" altLang="zh-CN" dirty="0">
                <a:solidFill>
                  <a:srgbClr val="0000FF"/>
                </a:solidFill>
                <a:latin typeface="Consolas" panose="020B0609020204030204" pitchFamily="49" charset="0"/>
              </a:rPr>
              <a:t>open</a:t>
            </a:r>
            <a:r>
              <a:rPr lang="en-US" altLang="zh-CN" dirty="0">
                <a:latin typeface="Consolas" panose="020B0609020204030204" pitchFamily="49" charset="0"/>
              </a:rPr>
              <a:t>('c:\\</a:t>
            </a:r>
            <a:r>
              <a:rPr lang="en-US" altLang="zh-CN" dirty="0" err="1">
                <a:latin typeface="Consolas" panose="020B0609020204030204" pitchFamily="49" charset="0"/>
              </a:rPr>
              <a:t>dir.txt','r</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a:latin typeface="Consolas" panose="020B0609020204030204" pitchFamily="49" charset="0"/>
              </a:rPr>
              <a:t>B = </a:t>
            </a:r>
            <a:r>
              <a:rPr lang="en-US" altLang="zh-CN" dirty="0">
                <a:solidFill>
                  <a:srgbClr val="0000FF"/>
                </a:solidFill>
                <a:latin typeface="Consolas" panose="020B0609020204030204" pitchFamily="49" charset="0"/>
              </a:rPr>
              <a:t>open</a:t>
            </a:r>
            <a:r>
              <a:rPr lang="en-US" altLang="zh-CN" dirty="0">
                <a:latin typeface="Consolas" panose="020B0609020204030204" pitchFamily="49" charset="0"/>
              </a:rPr>
              <a:t>('c:\\dir1.txt','r')</a:t>
            </a:r>
          </a:p>
          <a:p>
            <a:pPr>
              <a:lnSpc>
                <a:spcPct val="90000"/>
              </a:lnSpc>
              <a:buSzPct val="90000"/>
              <a:buFont typeface="Wingdings" panose="05000000000000000000" pitchFamily="2" charset="2"/>
              <a:buNone/>
            </a:pPr>
            <a:r>
              <a:rPr lang="en-US" altLang="zh-CN" dirty="0" err="1">
                <a:latin typeface="Consolas" panose="020B0609020204030204" pitchFamily="49" charset="0"/>
              </a:rPr>
              <a:t>contentA</a:t>
            </a:r>
            <a:r>
              <a:rPr lang="en-US" altLang="zh-CN" dirty="0">
                <a:latin typeface="Consolas" panose="020B0609020204030204" pitchFamily="49" charset="0"/>
              </a:rPr>
              <a:t> = </a:t>
            </a:r>
            <a:r>
              <a:rPr lang="en-US" altLang="zh-CN" dirty="0" err="1">
                <a:latin typeface="Consolas" panose="020B0609020204030204" pitchFamily="49" charset="0"/>
              </a:rPr>
              <a:t>A.read</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err="1">
                <a:latin typeface="Consolas" panose="020B0609020204030204" pitchFamily="49" charset="0"/>
              </a:rPr>
              <a:t>contentB</a:t>
            </a:r>
            <a:r>
              <a:rPr lang="en-US" altLang="zh-CN" dirty="0">
                <a:latin typeface="Consolas" panose="020B0609020204030204" pitchFamily="49" charset="0"/>
              </a:rPr>
              <a:t> = </a:t>
            </a:r>
            <a:r>
              <a:rPr lang="en-US" altLang="zh-CN" dirty="0" err="1">
                <a:latin typeface="Consolas" panose="020B0609020204030204" pitchFamily="49" charset="0"/>
              </a:rPr>
              <a:t>B.read</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a:latin typeface="Consolas" panose="020B0609020204030204" pitchFamily="49" charset="0"/>
              </a:rPr>
              <a:t>s = </a:t>
            </a:r>
            <a:r>
              <a:rPr lang="en-US" altLang="zh-CN" dirty="0" err="1">
                <a:latin typeface="Consolas" panose="020B0609020204030204" pitchFamily="49" charset="0"/>
              </a:rPr>
              <a:t>difflib.SequenceMatcher</a:t>
            </a:r>
            <a:r>
              <a:rPr lang="en-US" altLang="zh-CN" dirty="0">
                <a:latin typeface="Consolas" panose="020B0609020204030204" pitchFamily="49" charset="0"/>
              </a:rPr>
              <a:t>(lambda x:x=="",contentA,contentB)</a:t>
            </a:r>
          </a:p>
          <a:p>
            <a:pPr>
              <a:lnSpc>
                <a:spcPct val="90000"/>
              </a:lnSpc>
              <a:buSzPct val="90000"/>
              <a:buFont typeface="Wingdings" panose="05000000000000000000" pitchFamily="2" charset="2"/>
              <a:buNone/>
            </a:pPr>
            <a:r>
              <a:rPr lang="en-US" altLang="zh-CN" dirty="0">
                <a:latin typeface="Consolas" panose="020B0609020204030204" pitchFamily="49" charset="0"/>
              </a:rPr>
              <a:t>result = </a:t>
            </a:r>
            <a:r>
              <a:rPr lang="en-US" altLang="zh-CN" dirty="0" err="1">
                <a:latin typeface="Consolas" panose="020B0609020204030204" pitchFamily="49" charset="0"/>
              </a:rPr>
              <a:t>s.get_opcodes</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a:latin typeface="Consolas" panose="020B0609020204030204" pitchFamily="49" charset="0"/>
              </a:rPr>
              <a:t>for tag,i1,i2,j1,j2 in result:</a:t>
            </a:r>
          </a:p>
          <a:p>
            <a:pPr>
              <a:lnSpc>
                <a:spcPct val="90000"/>
              </a:lnSpc>
              <a:buSzPct val="90000"/>
              <a:buFont typeface="Wingdings" panose="05000000000000000000" pitchFamily="2" charset="2"/>
              <a:buNone/>
            </a:pPr>
            <a:r>
              <a:rPr lang="en-US" altLang="zh-CN" dirty="0">
                <a:latin typeface="Consolas" panose="020B0609020204030204" pitchFamily="49" charset="0"/>
              </a:rPr>
              <a:t>    print("%s </a:t>
            </a:r>
            <a:r>
              <a:rPr lang="en-US" altLang="zh-CN" dirty="0" err="1">
                <a:latin typeface="Consolas" panose="020B0609020204030204" pitchFamily="49" charset="0"/>
              </a:rPr>
              <a:t>contentA</a:t>
            </a:r>
            <a:r>
              <a:rPr lang="en-US" altLang="zh-CN" dirty="0">
                <a:latin typeface="Consolas" panose="020B0609020204030204" pitchFamily="49" charset="0"/>
              </a:rPr>
              <a:t>[%d:%d]=%s </a:t>
            </a:r>
            <a:r>
              <a:rPr lang="en-US" altLang="zh-CN" dirty="0" err="1">
                <a:latin typeface="Consolas" panose="020B0609020204030204" pitchFamily="49" charset="0"/>
              </a:rPr>
              <a:t>contentB</a:t>
            </a:r>
            <a:r>
              <a:rPr lang="en-US" altLang="zh-CN" dirty="0">
                <a:latin typeface="Consolas" panose="020B0609020204030204" pitchFamily="49" charset="0"/>
              </a:rPr>
              <a:t>[%d:%d]=%s"%\</a:t>
            </a:r>
          </a:p>
          <a:p>
            <a:pPr>
              <a:lnSpc>
                <a:spcPct val="90000"/>
              </a:lnSpc>
              <a:buSzPct val="90000"/>
              <a:buFont typeface="Wingdings" panose="05000000000000000000" pitchFamily="2" charset="2"/>
              <a:buNone/>
            </a:pPr>
            <a:r>
              <a:rPr lang="en-US" altLang="zh-CN" dirty="0">
                <a:latin typeface="Consolas" panose="020B0609020204030204" pitchFamily="49" charset="0"/>
              </a:rPr>
              <a:t>          (tag,i1,i2, </a:t>
            </a:r>
            <a:r>
              <a:rPr lang="en-US" altLang="zh-CN" dirty="0" err="1">
                <a:latin typeface="Consolas" panose="020B0609020204030204" pitchFamily="49" charset="0"/>
              </a:rPr>
              <a:t>contentA</a:t>
            </a:r>
            <a:r>
              <a:rPr lang="en-US" altLang="zh-CN" dirty="0">
                <a:latin typeface="Consolas" panose="020B0609020204030204" pitchFamily="49" charset="0"/>
              </a:rPr>
              <a:t> [i1:i2],j1,j2, </a:t>
            </a:r>
            <a:r>
              <a:rPr lang="en-US" altLang="zh-CN" dirty="0" err="1">
                <a:latin typeface="Consolas" panose="020B0609020204030204" pitchFamily="49" charset="0"/>
              </a:rPr>
              <a:t>contentB</a:t>
            </a:r>
            <a:r>
              <a:rPr lang="en-US" altLang="zh-CN" dirty="0">
                <a:latin typeface="Consolas" panose="020B0609020204030204" pitchFamily="49" charset="0"/>
              </a:rPr>
              <a:t>[j1:j2]))</a:t>
            </a:r>
            <a:endParaRPr lang="zh-CN" altLang="en-US" dirty="0">
              <a:latin typeface="Consolas" panose="020B0609020204030204" pitchFamily="49" charset="0"/>
            </a:endParaRPr>
          </a:p>
        </p:txBody>
      </p:sp>
      <p:sp>
        <p:nvSpPr>
          <p:cNvPr id="4" name="矩形 3"/>
          <p:cNvSpPr/>
          <p:nvPr/>
        </p:nvSpPr>
        <p:spPr>
          <a:xfrm>
            <a:off x="4427984" y="1628800"/>
            <a:ext cx="2377574" cy="369332"/>
          </a:xfrm>
          <a:prstGeom prst="rect">
            <a:avLst/>
          </a:prstGeom>
        </p:spPr>
        <p:txBody>
          <a:bodyPr wrap="none">
            <a:spAutoFit/>
          </a:bodyPr>
          <a:lstStyle/>
          <a:p>
            <a:r>
              <a:rPr lang="en-US" altLang="zh-CN" dirty="0">
                <a:solidFill>
                  <a:srgbClr val="0000FF"/>
                </a:solidFill>
                <a:latin typeface="Helvetica Neue"/>
              </a:rPr>
              <a:t>#python</a:t>
            </a:r>
            <a:r>
              <a:rPr lang="zh-CN" altLang="en-US" dirty="0">
                <a:solidFill>
                  <a:srgbClr val="0000FF"/>
                </a:solidFill>
                <a:latin typeface="Helvetica Neue"/>
              </a:rPr>
              <a:t>的标准库模块</a:t>
            </a:r>
            <a:endParaRPr lang="zh-CN" altLang="en-US" dirty="0">
              <a:solidFill>
                <a:srgbClr val="0000FF"/>
              </a:solidFill>
            </a:endParaRPr>
          </a:p>
        </p:txBody>
      </p:sp>
      <p:pic>
        <p:nvPicPr>
          <p:cNvPr id="10" name="图片 9">
            <a:extLst>
              <a:ext uri="{FF2B5EF4-FFF2-40B4-BE49-F238E27FC236}">
                <a16:creationId xmlns:a16="http://schemas.microsoft.com/office/drawing/2014/main" id="{7E29397D-2644-4364-0555-0F4C926234B9}"/>
              </a:ext>
            </a:extLst>
          </p:cNvPr>
          <p:cNvPicPr>
            <a:picLocks noChangeAspect="1"/>
          </p:cNvPicPr>
          <p:nvPr/>
        </p:nvPicPr>
        <p:blipFill>
          <a:blip r:embed="rId3"/>
          <a:stretch>
            <a:fillRect/>
          </a:stretch>
        </p:blipFill>
        <p:spPr>
          <a:xfrm>
            <a:off x="521303" y="4365104"/>
            <a:ext cx="7897815" cy="2399699"/>
          </a:xfrm>
          <a:prstGeom prst="rect">
            <a:avLst/>
          </a:prstGeom>
        </p:spPr>
      </p:pic>
    </p:spTree>
    <p:extLst>
      <p:ext uri="{BB962C8B-B14F-4D97-AF65-F5344CB8AC3E}">
        <p14:creationId xmlns:p14="http://schemas.microsoft.com/office/powerpoint/2010/main" val="3508379717"/>
      </p:ext>
    </p:extLst>
  </p:cSld>
  <p:clrMapOvr>
    <a:masterClrMapping/>
  </p:clrMapOvr>
  <p:transition spd="slow" advClick="0">
    <p:pull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文本占位符 67586"/>
          <p:cNvSpPr>
            <a:spLocks noGrp="1"/>
          </p:cNvSpPr>
          <p:nvPr>
            <p:ph idx="1"/>
          </p:nvPr>
        </p:nvSpPr>
        <p:spPr>
          <a:xfrm>
            <a:off x="611560" y="1052736"/>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b="1" dirty="0"/>
              <a:t>例：使用xlwt写入Excel文件。</a:t>
            </a:r>
          </a:p>
          <a:p>
            <a:pPr>
              <a:lnSpc>
                <a:spcPct val="80000"/>
              </a:lnSpc>
              <a:buSzPct val="90000"/>
              <a:buFont typeface="Wingdings" panose="05000000000000000000" pitchFamily="2" charset="2"/>
              <a:buNone/>
            </a:pPr>
            <a:endParaRPr lang="zh-CN" altLang="en-US" sz="1350" dirty="0">
              <a:latin typeface="Consolas" panose="020B0609020204030204" pitchFamily="49" charset="0"/>
            </a:endParaRP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1208312" y="1484784"/>
            <a:ext cx="6855568" cy="369332"/>
          </a:xfrm>
          <a:prstGeom prst="rect">
            <a:avLst/>
          </a:prstGeom>
        </p:spPr>
        <p:txBody>
          <a:bodyPr wrap="square">
            <a:spAutoFit/>
          </a:bodyPr>
          <a:lstStyle/>
          <a:p>
            <a:r>
              <a:rPr lang="en-US" altLang="zh-CN" dirty="0" err="1">
                <a:solidFill>
                  <a:srgbClr val="FF0000"/>
                </a:solidFill>
                <a:latin typeface="-apple-system"/>
              </a:rPr>
              <a:t>xlwt</a:t>
            </a:r>
            <a:r>
              <a:rPr lang="en-US" altLang="zh-CN" dirty="0">
                <a:solidFill>
                  <a:srgbClr val="FF0000"/>
                </a:solidFill>
                <a:latin typeface="-apple-system"/>
              </a:rPr>
              <a:t>: Python </a:t>
            </a:r>
            <a:r>
              <a:rPr lang="zh-CN" altLang="en-US" dirty="0">
                <a:solidFill>
                  <a:srgbClr val="FF0000"/>
                </a:solidFill>
                <a:latin typeface="-apple-system"/>
              </a:rPr>
              <a:t>用来在 </a:t>
            </a:r>
            <a:r>
              <a:rPr lang="en-US" altLang="zh-CN" dirty="0">
                <a:solidFill>
                  <a:srgbClr val="FF0000"/>
                </a:solidFill>
                <a:latin typeface="-apple-system"/>
              </a:rPr>
              <a:t>Excel </a:t>
            </a:r>
            <a:r>
              <a:rPr lang="zh-CN" altLang="en-US" dirty="0">
                <a:solidFill>
                  <a:srgbClr val="FF0000"/>
                </a:solidFill>
                <a:latin typeface="-apple-system"/>
              </a:rPr>
              <a:t>写入数据和格式化数据的工具包</a:t>
            </a:r>
            <a:endParaRPr lang="zh-CN" altLang="en-US" dirty="0">
              <a:solidFill>
                <a:srgbClr val="FF0000"/>
              </a:solidFill>
            </a:endParaRPr>
          </a:p>
        </p:txBody>
      </p:sp>
      <p:sp>
        <p:nvSpPr>
          <p:cNvPr id="4" name="矩形 3"/>
          <p:cNvSpPr/>
          <p:nvPr/>
        </p:nvSpPr>
        <p:spPr>
          <a:xfrm>
            <a:off x="1208312" y="2204864"/>
            <a:ext cx="7632848" cy="4247317"/>
          </a:xfrm>
          <a:prstGeom prst="rect">
            <a:avLst/>
          </a:prstGeom>
        </p:spPr>
        <p:txBody>
          <a:bodyPr wrap="square">
            <a:spAutoFit/>
          </a:bodyPr>
          <a:lstStyle/>
          <a:p>
            <a:pPr>
              <a:buSzPct val="90000"/>
            </a:pPr>
            <a:r>
              <a:rPr lang="zh-CN" altLang="en-US" dirty="0">
                <a:solidFill>
                  <a:srgbClr val="0000FF"/>
                </a:solidFill>
                <a:latin typeface="Consolas" panose="020B0609020204030204" pitchFamily="49" charset="0"/>
              </a:rPr>
              <a:t>from</a:t>
            </a:r>
            <a:r>
              <a:rPr lang="zh-CN" altLang="en-US" dirty="0">
                <a:latin typeface="Consolas" panose="020B0609020204030204" pitchFamily="49" charset="0"/>
              </a:rPr>
              <a:t> xlwt </a:t>
            </a:r>
            <a:r>
              <a:rPr lang="zh-CN" altLang="en-US" dirty="0">
                <a:solidFill>
                  <a:srgbClr val="0000FF"/>
                </a:solidFill>
                <a:latin typeface="Consolas" panose="020B0609020204030204" pitchFamily="49" charset="0"/>
              </a:rPr>
              <a:t>import</a:t>
            </a:r>
            <a:r>
              <a:rPr lang="zh-CN" altLang="en-US" dirty="0">
                <a:latin typeface="Consolas" panose="020B0609020204030204" pitchFamily="49" charset="0"/>
              </a:rPr>
              <a:t> *</a:t>
            </a:r>
          </a:p>
          <a:p>
            <a:pPr>
              <a:buSzPct val="90000"/>
            </a:pPr>
            <a:endParaRPr lang="zh-CN" altLang="en-US" dirty="0">
              <a:latin typeface="Consolas" panose="020B0609020204030204" pitchFamily="49" charset="0"/>
            </a:endParaRPr>
          </a:p>
          <a:p>
            <a:pPr>
              <a:buSzPct val="90000"/>
            </a:pPr>
            <a:r>
              <a:rPr lang="zh-CN" altLang="en-US" dirty="0">
                <a:latin typeface="Consolas" panose="020B0609020204030204" pitchFamily="49" charset="0"/>
              </a:rPr>
              <a:t>book = Workbook()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新建</a:t>
            </a:r>
            <a:r>
              <a:rPr lang="en-US" altLang="zh-CN" dirty="0">
                <a:solidFill>
                  <a:srgbClr val="0000FF"/>
                </a:solidFill>
                <a:latin typeface="Consolas" panose="020B0609020204030204" pitchFamily="49" charset="0"/>
              </a:rPr>
              <a:t>workbook</a:t>
            </a:r>
          </a:p>
          <a:p>
            <a:pPr>
              <a:buSzPct val="90000"/>
            </a:pPr>
            <a:r>
              <a:rPr lang="zh-CN" altLang="en-US" dirty="0">
                <a:latin typeface="Consolas" panose="020B0609020204030204" pitchFamily="49" charset="0"/>
              </a:rPr>
              <a:t>sheet1 = book.add_sheet("First")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新建</a:t>
            </a:r>
            <a:r>
              <a:rPr lang="en-US" altLang="zh-CN" dirty="0">
                <a:solidFill>
                  <a:srgbClr val="0000FF"/>
                </a:solidFill>
                <a:latin typeface="Consolas" panose="020B0609020204030204" pitchFamily="49" charset="0"/>
              </a:rPr>
              <a:t>worksheet</a:t>
            </a:r>
          </a:p>
          <a:p>
            <a:pPr>
              <a:buSzPct val="90000"/>
            </a:pPr>
            <a:r>
              <a:rPr lang="zh-CN" altLang="en-US" dirty="0">
                <a:latin typeface="Consolas" panose="020B0609020204030204" pitchFamily="49" charset="0"/>
              </a:rPr>
              <a:t>al=Alignment()</a:t>
            </a:r>
          </a:p>
          <a:p>
            <a:pPr>
              <a:buSzPct val="90000"/>
            </a:pPr>
            <a:r>
              <a:rPr lang="zh-CN" altLang="en-US" dirty="0">
                <a:latin typeface="Consolas" panose="020B0609020204030204" pitchFamily="49" charset="0"/>
              </a:rPr>
              <a:t>al.horz=Alignment.HORZ_CENTER</a:t>
            </a:r>
          </a:p>
          <a:p>
            <a:pPr>
              <a:buSzPct val="90000"/>
            </a:pPr>
            <a:r>
              <a:rPr lang="zh-CN" altLang="en-US" dirty="0">
                <a:latin typeface="Consolas" panose="020B0609020204030204" pitchFamily="49" charset="0"/>
              </a:rPr>
              <a:t>al.vert=Alignment.VERT_CENTER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对齐方式</a:t>
            </a:r>
          </a:p>
          <a:p>
            <a:pPr>
              <a:buSzPct val="90000"/>
            </a:pPr>
            <a:r>
              <a:rPr lang="zh-CN" altLang="en-US" dirty="0">
                <a:latin typeface="Consolas" panose="020B0609020204030204" pitchFamily="49" charset="0"/>
              </a:rPr>
              <a:t>borders=Borders()</a:t>
            </a:r>
          </a:p>
          <a:p>
            <a:pPr>
              <a:buSzPct val="90000"/>
            </a:pPr>
            <a:r>
              <a:rPr lang="zh-CN" altLang="en-US" dirty="0">
                <a:latin typeface="Consolas" panose="020B0609020204030204" pitchFamily="49" charset="0"/>
              </a:rPr>
              <a:t>borders.bottom=Borders.THICK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边框样式</a:t>
            </a:r>
          </a:p>
          <a:p>
            <a:pPr>
              <a:buSzPct val="90000"/>
            </a:pPr>
            <a:r>
              <a:rPr lang="zh-CN" altLang="en-US" dirty="0">
                <a:latin typeface="Consolas" panose="020B0609020204030204" pitchFamily="49" charset="0"/>
              </a:rPr>
              <a:t>style=XFStyle()</a:t>
            </a:r>
          </a:p>
          <a:p>
            <a:pPr>
              <a:buSzPct val="90000"/>
            </a:pPr>
            <a:r>
              <a:rPr lang="zh-CN" altLang="en-US" dirty="0">
                <a:latin typeface="Consolas" panose="020B0609020204030204" pitchFamily="49" charset="0"/>
              </a:rPr>
              <a:t>style.alignment=al</a:t>
            </a:r>
          </a:p>
          <a:p>
            <a:pPr>
              <a:buSzPct val="90000"/>
            </a:pPr>
            <a:r>
              <a:rPr lang="zh-CN" altLang="en-US" dirty="0">
                <a:latin typeface="Consolas" panose="020B0609020204030204" pitchFamily="49" charset="0"/>
              </a:rPr>
              <a:t>style.borders=borders</a:t>
            </a:r>
          </a:p>
          <a:p>
            <a:pPr>
              <a:buSzPct val="90000"/>
            </a:pPr>
            <a:r>
              <a:rPr lang="zh-CN" altLang="en-US" dirty="0">
                <a:latin typeface="Consolas" panose="020B0609020204030204" pitchFamily="49" charset="0"/>
              </a:rPr>
              <a:t>row0=sheet1.row(0)</a:t>
            </a:r>
          </a:p>
          <a:p>
            <a:pPr>
              <a:buSzPct val="90000"/>
            </a:pPr>
            <a:r>
              <a:rPr lang="zh-CN" altLang="en-US" dirty="0">
                <a:latin typeface="Consolas" panose="020B0609020204030204" pitchFamily="49" charset="0"/>
              </a:rPr>
              <a:t>row0.write(0,'test',style=style)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写入单元格</a:t>
            </a:r>
          </a:p>
          <a:p>
            <a:pPr>
              <a:buSzPct val="90000"/>
            </a:pPr>
            <a:r>
              <a:rPr lang="zh-CN" altLang="en-US" dirty="0">
                <a:latin typeface="Consolas" panose="020B0609020204030204" pitchFamily="49" charset="0"/>
              </a:rPr>
              <a:t>book.save(r'd:\test.xls')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保存文件</a:t>
            </a:r>
          </a:p>
        </p:txBody>
      </p:sp>
    </p:spTree>
    <p:extLst>
      <p:ext uri="{BB962C8B-B14F-4D97-AF65-F5344CB8AC3E}">
        <p14:creationId xmlns:p14="http://schemas.microsoft.com/office/powerpoint/2010/main" val="948833602"/>
      </p:ext>
    </p:extLst>
  </p:cSld>
  <p:clrMapOvr>
    <a:masterClrMapping/>
  </p:clrMapOvr>
  <p:transition spd="slow" advClick="0">
    <p:pull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文本占位符 68610"/>
          <p:cNvSpPr>
            <a:spLocks noGrp="1"/>
          </p:cNvSpPr>
          <p:nvPr>
            <p:ph idx="1"/>
          </p:nvPr>
        </p:nvSpPr>
        <p:spPr>
          <a:xfrm>
            <a:off x="539552" y="980728"/>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b="1" dirty="0"/>
              <a:t>例：使用xlrd读取Excel文件。</a:t>
            </a:r>
          </a:p>
          <a:p>
            <a:pPr>
              <a:lnSpc>
                <a:spcPct val="80000"/>
              </a:lnSpc>
              <a:buSzPct val="90000"/>
              <a:buFont typeface="Wingdings" panose="05000000000000000000" pitchFamily="2" charset="2"/>
              <a:buNone/>
            </a:pPr>
            <a:endParaRPr lang="zh-CN" altLang="en-US" sz="1350" dirty="0">
              <a:latin typeface="Consolas" panose="020B0609020204030204" pitchFamily="49" charset="0"/>
            </a:endParaRPr>
          </a:p>
        </p:txBody>
      </p:sp>
      <p:sp>
        <p:nvSpPr>
          <p:cNvPr id="3" name="矩形 2"/>
          <p:cNvSpPr/>
          <p:nvPr/>
        </p:nvSpPr>
        <p:spPr>
          <a:xfrm>
            <a:off x="1835696" y="1484784"/>
            <a:ext cx="6264696" cy="2308324"/>
          </a:xfrm>
          <a:prstGeom prst="rect">
            <a:avLst/>
          </a:prstGeom>
        </p:spPr>
        <p:txBody>
          <a:bodyPr wrap="square">
            <a:spAutoFit/>
          </a:bodyPr>
          <a:lstStyle/>
          <a:p>
            <a:pPr>
              <a:buSzPct val="90000"/>
              <a:buFont typeface="Wingdings" panose="05000000000000000000" pitchFamily="2" charset="2"/>
              <a:buNone/>
            </a:pPr>
            <a:r>
              <a:rPr lang="zh-CN" altLang="en-US" dirty="0">
                <a:latin typeface="Consolas" panose="020B0609020204030204" pitchFamily="49" charset="0"/>
              </a:rPr>
              <a:t>&gt;&gt;&gt; import xlrd</a:t>
            </a:r>
          </a:p>
          <a:p>
            <a:pPr>
              <a:buSzPct val="90000"/>
              <a:buFont typeface="Wingdings" panose="05000000000000000000" pitchFamily="2" charset="2"/>
              <a:buNone/>
            </a:pPr>
            <a:r>
              <a:rPr lang="zh-CN" altLang="en-US" dirty="0">
                <a:latin typeface="Consolas" panose="020B0609020204030204" pitchFamily="49" charset="0"/>
              </a:rPr>
              <a:t>&gt;&gt;&gt; book = xlrd.open_workbook(r'd:\test.xls')</a:t>
            </a:r>
          </a:p>
          <a:p>
            <a:pPr>
              <a:buSzPct val="90000"/>
              <a:buFont typeface="Wingdings" panose="05000000000000000000" pitchFamily="2" charset="2"/>
              <a:buNone/>
            </a:pPr>
            <a:r>
              <a:rPr lang="zh-CN" altLang="en-US" dirty="0">
                <a:latin typeface="Consolas" panose="020B0609020204030204" pitchFamily="49" charset="0"/>
              </a:rPr>
              <a:t>&gt;&gt;&gt; sheet1 = book.sheet_by_name('First')</a:t>
            </a:r>
          </a:p>
          <a:p>
            <a:pPr>
              <a:buSzPct val="90000"/>
              <a:buFont typeface="Wingdings" panose="05000000000000000000" pitchFamily="2" charset="2"/>
              <a:buNone/>
            </a:pPr>
            <a:r>
              <a:rPr lang="zh-CN" altLang="en-US" dirty="0">
                <a:latin typeface="Consolas" panose="020B0609020204030204" pitchFamily="49" charset="0"/>
              </a:rPr>
              <a:t>&gt;&gt;&gt; row0 = sheet1.row(0)</a:t>
            </a:r>
          </a:p>
          <a:p>
            <a:pPr>
              <a:buSzPct val="90000"/>
              <a:buFont typeface="Wingdings" panose="05000000000000000000" pitchFamily="2" charset="2"/>
              <a:buNone/>
            </a:pPr>
            <a:r>
              <a:rPr lang="zh-CN" altLang="en-US" dirty="0">
                <a:latin typeface="Consolas" panose="020B0609020204030204" pitchFamily="49" charset="0"/>
              </a:rPr>
              <a:t>&gt;&gt;&gt; print</a:t>
            </a:r>
            <a:r>
              <a:rPr lang="en-US" altLang="zh-CN" dirty="0">
                <a:latin typeface="Consolas" panose="020B0609020204030204" pitchFamily="49" charset="0"/>
              </a:rPr>
              <a:t>(</a:t>
            </a:r>
            <a:r>
              <a:rPr lang="zh-CN" altLang="en-US" dirty="0">
                <a:latin typeface="Consolas" panose="020B0609020204030204" pitchFamily="49" charset="0"/>
              </a:rPr>
              <a:t>row0[0]</a:t>
            </a:r>
            <a:r>
              <a:rPr lang="en-US" altLang="zh-CN" dirty="0">
                <a:latin typeface="Consolas" panose="020B0609020204030204" pitchFamily="49" charset="0"/>
              </a:rPr>
              <a:t>)</a:t>
            </a:r>
          </a:p>
          <a:p>
            <a:pPr>
              <a:buSzPct val="90000"/>
              <a:buFont typeface="Wingdings" panose="05000000000000000000" pitchFamily="2" charset="2"/>
              <a:buNone/>
            </a:pPr>
            <a:r>
              <a:rPr lang="zh-CN" altLang="en-US" dirty="0">
                <a:solidFill>
                  <a:srgbClr val="0000FF"/>
                </a:solidFill>
                <a:latin typeface="Consolas" panose="020B0609020204030204" pitchFamily="49" charset="0"/>
              </a:rPr>
              <a:t>text:u'test'</a:t>
            </a:r>
          </a:p>
          <a:p>
            <a:pPr>
              <a:buSzPct val="90000"/>
              <a:buFont typeface="Wingdings" panose="05000000000000000000" pitchFamily="2" charset="2"/>
              <a:buNone/>
            </a:pPr>
            <a:r>
              <a:rPr lang="zh-CN" altLang="en-US" dirty="0">
                <a:latin typeface="Consolas" panose="020B0609020204030204" pitchFamily="49" charset="0"/>
              </a:rPr>
              <a:t>&gt;&gt;&gt; print</a:t>
            </a:r>
            <a:r>
              <a:rPr lang="en-US" altLang="zh-CN" dirty="0">
                <a:latin typeface="Consolas" panose="020B0609020204030204" pitchFamily="49" charset="0"/>
              </a:rPr>
              <a:t>(</a:t>
            </a:r>
            <a:r>
              <a:rPr lang="zh-CN" altLang="en-US" dirty="0">
                <a:latin typeface="Consolas" panose="020B0609020204030204" pitchFamily="49" charset="0"/>
              </a:rPr>
              <a:t>row0[0].value</a:t>
            </a:r>
            <a:r>
              <a:rPr lang="en-US" altLang="zh-CN" dirty="0">
                <a:latin typeface="Consolas" panose="020B0609020204030204" pitchFamily="49" charset="0"/>
              </a:rPr>
              <a:t>)</a:t>
            </a:r>
          </a:p>
          <a:p>
            <a:pPr>
              <a:buSzPct val="90000"/>
              <a:buFont typeface="Wingdings" panose="05000000000000000000" pitchFamily="2" charset="2"/>
              <a:buNone/>
            </a:pPr>
            <a:r>
              <a:rPr lang="zh-CN" altLang="en-US" dirty="0">
                <a:solidFill>
                  <a:srgbClr val="0000FF"/>
                </a:solidFill>
                <a:latin typeface="Consolas" panose="020B0609020204030204" pitchFamily="49" charset="0"/>
              </a:rPr>
              <a:t>test</a:t>
            </a:r>
          </a:p>
        </p:txBody>
      </p:sp>
      <p:grpSp>
        <p:nvGrpSpPr>
          <p:cNvPr id="6" name="组合 5"/>
          <p:cNvGrpSpPr/>
          <p:nvPr/>
        </p:nvGrpSpPr>
        <p:grpSpPr>
          <a:xfrm>
            <a:off x="-1404665" y="95934"/>
            <a:ext cx="7920880" cy="668771"/>
            <a:chOff x="-995410" y="5184550"/>
            <a:chExt cx="7848872" cy="494650"/>
          </a:xfrm>
        </p:grpSpPr>
        <p:grpSp>
          <p:nvGrpSpPr>
            <p:cNvPr id="7" name="组合 6"/>
            <p:cNvGrpSpPr/>
            <p:nvPr/>
          </p:nvGrpSpPr>
          <p:grpSpPr>
            <a:xfrm>
              <a:off x="-995410" y="5184550"/>
              <a:ext cx="7848872" cy="494650"/>
              <a:chOff x="-1127767" y="5820119"/>
              <a:chExt cx="8549038" cy="647731"/>
            </a:xfrm>
          </p:grpSpPr>
          <p:sp>
            <p:nvSpPr>
              <p:cNvPr id="9"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1731126036"/>
      </p:ext>
    </p:extLst>
  </p:cSld>
  <p:clrMapOvr>
    <a:masterClrMapping/>
  </p:clrMapOvr>
  <p:transition spd="slow" advClick="0">
    <p:pull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52736"/>
            <a:ext cx="8229600" cy="4678451"/>
          </a:xfrm>
        </p:spPr>
        <p:txBody>
          <a:bodyPr/>
          <a:lstStyle/>
          <a:p>
            <a:pPr fontAlgn="base">
              <a:buClr>
                <a:srgbClr val="FF0000"/>
              </a:buClr>
              <a:buFont typeface="Wingdings" panose="05000000000000000000" pitchFamily="2" charset="2"/>
              <a:buChar char="ü"/>
            </a:pPr>
            <a:r>
              <a:rPr lang="zh-CN" altLang="en-US" sz="2400" b="1" noProof="1"/>
              <a:t>例：使用扩展库openpyxl读写Excel 2007及更高版本的Excel文件</a:t>
            </a:r>
            <a:r>
              <a:rPr lang="zh-CN" altLang="en-US" sz="1800" noProof="1"/>
              <a:t>。</a:t>
            </a:r>
          </a:p>
          <a:p>
            <a:pPr marL="0" indent="0">
              <a:buNone/>
            </a:pPr>
            <a:endParaRPr lang="zh-CN" altLang="en-US" sz="1500" noProof="1"/>
          </a:p>
          <a:p>
            <a:pPr marL="0" indent="0">
              <a:buNone/>
            </a:pPr>
            <a:r>
              <a:rPr lang="zh-CN" altLang="en-US" sz="1350" noProof="1">
                <a:latin typeface="Consolas" panose="020B0609020204030204" pitchFamily="49" charset="0"/>
                <a:cs typeface="Consolas" panose="020B0609020204030204" pitchFamily="49" charset="0"/>
              </a:rPr>
              <a:t>import openpyxl</a:t>
            </a:r>
          </a:p>
          <a:p>
            <a:pPr marL="0" indent="0">
              <a:buNone/>
            </a:pPr>
            <a:r>
              <a:rPr lang="zh-CN" altLang="en-US" sz="1350" noProof="1">
                <a:latin typeface="Consolas" panose="020B0609020204030204" pitchFamily="49" charset="0"/>
                <a:cs typeface="Consolas" panose="020B0609020204030204" pitchFamily="49" charset="0"/>
              </a:rPr>
              <a:t>from openpyxl import Workbook</a:t>
            </a:r>
          </a:p>
          <a:p>
            <a:pPr marL="0" indent="0">
              <a:buNone/>
            </a:pPr>
            <a:r>
              <a:rPr lang="zh-CN" altLang="en-US" sz="1350" noProof="1">
                <a:latin typeface="Consolas" panose="020B0609020204030204" pitchFamily="49" charset="0"/>
                <a:cs typeface="Consolas" panose="020B0609020204030204" pitchFamily="49" charset="0"/>
              </a:rPr>
              <a:t>fn = r'f:\test.xlsx'                     #文件名</a:t>
            </a:r>
          </a:p>
          <a:p>
            <a:pPr marL="0" indent="0">
              <a:buNone/>
            </a:pPr>
            <a:r>
              <a:rPr lang="zh-CN" altLang="en-US" sz="1350" noProof="1">
                <a:latin typeface="Consolas" panose="020B0609020204030204" pitchFamily="49" charset="0"/>
                <a:cs typeface="Consolas" panose="020B0609020204030204" pitchFamily="49" charset="0"/>
              </a:rPr>
              <a:t>wb = Workbook()                          #创建工作簿</a:t>
            </a:r>
          </a:p>
          <a:p>
            <a:pPr marL="0" indent="0">
              <a:buNone/>
            </a:pPr>
            <a:r>
              <a:rPr lang="zh-CN" altLang="en-US" sz="1350" noProof="1">
                <a:latin typeface="Consolas" panose="020B0609020204030204" pitchFamily="49" charset="0"/>
                <a:cs typeface="Consolas" panose="020B0609020204030204" pitchFamily="49" charset="0"/>
              </a:rPr>
              <a:t>ws = wb.create_sheet(title='你好，世界')  #创建工作表</a:t>
            </a:r>
          </a:p>
          <a:p>
            <a:pPr marL="0" indent="0">
              <a:buNone/>
            </a:pPr>
            <a:r>
              <a:rPr lang="zh-CN" altLang="en-US" sz="1350" noProof="1">
                <a:latin typeface="Consolas" panose="020B0609020204030204" pitchFamily="49" charset="0"/>
                <a:cs typeface="Consolas" panose="020B0609020204030204" pitchFamily="49" charset="0"/>
              </a:rPr>
              <a:t>ws['A1'] = '这是第一个单元格'              #单元格赋值</a:t>
            </a:r>
          </a:p>
          <a:p>
            <a:pPr marL="0" indent="0">
              <a:buNone/>
            </a:pPr>
            <a:r>
              <a:rPr lang="zh-CN" altLang="en-US" sz="1350" noProof="1">
                <a:latin typeface="Consolas" panose="020B0609020204030204" pitchFamily="49" charset="0"/>
                <a:cs typeface="Consolas" panose="020B0609020204030204" pitchFamily="49" charset="0"/>
              </a:rPr>
              <a:t>ws['B1'] = 3.1415926</a:t>
            </a:r>
          </a:p>
          <a:p>
            <a:pPr marL="0" indent="0">
              <a:buNone/>
            </a:pPr>
            <a:r>
              <a:rPr lang="zh-CN" altLang="en-US" sz="1350" noProof="1">
                <a:latin typeface="Consolas" panose="020B0609020204030204" pitchFamily="49" charset="0"/>
                <a:cs typeface="Consolas" panose="020B0609020204030204" pitchFamily="49" charset="0"/>
              </a:rPr>
              <a:t>wb.save(fn)                               #保存Excel文件</a:t>
            </a:r>
          </a:p>
        </p:txBody>
      </p:sp>
      <p:grpSp>
        <p:nvGrpSpPr>
          <p:cNvPr id="4" name="组合 3"/>
          <p:cNvGrpSpPr/>
          <p:nvPr/>
        </p:nvGrpSpPr>
        <p:grpSpPr>
          <a:xfrm>
            <a:off x="-1404665" y="95934"/>
            <a:ext cx="7920880" cy="668771"/>
            <a:chOff x="-995410" y="5184550"/>
            <a:chExt cx="7848872" cy="494650"/>
          </a:xfrm>
        </p:grpSpPr>
        <p:grpSp>
          <p:nvGrpSpPr>
            <p:cNvPr id="5" name="组合 4"/>
            <p:cNvGrpSpPr/>
            <p:nvPr/>
          </p:nvGrpSpPr>
          <p:grpSpPr>
            <a:xfrm>
              <a:off x="-995410" y="5184550"/>
              <a:ext cx="7848872" cy="494650"/>
              <a:chOff x="-1127767" y="5820119"/>
              <a:chExt cx="8549038" cy="647731"/>
            </a:xfrm>
          </p:grpSpPr>
          <p:sp>
            <p:nvSpPr>
              <p:cNvPr id="7"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2130361703"/>
      </p:ext>
    </p:extLst>
  </p:cSld>
  <p:clrMapOvr>
    <a:masterClrMapping/>
  </p:clrMapOvr>
  <p:transition spd="slow" advClick="0">
    <p:pull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内容占位符 2"/>
          <p:cNvSpPr>
            <a:spLocks noGrp="1"/>
          </p:cNvSpPr>
          <p:nvPr>
            <p:ph idx="1"/>
          </p:nvPr>
        </p:nvSpPr>
        <p:spPr>
          <a:xfrm>
            <a:off x="947961" y="1340768"/>
            <a:ext cx="8229600" cy="4678451"/>
          </a:xfrm>
        </p:spPr>
        <p:txBody>
          <a:bodyPr vert="horz" wrap="square" lIns="68591" tIns="34295" rIns="68591" bIns="34295" numCol="1" anchor="t" anchorCtr="0" compatLnSpc="1">
            <a:prstTxWarp prst="textNoShape">
              <a:avLst/>
            </a:prstTxWarp>
          </a:bodyPr>
          <a:lstStyle/>
          <a:p>
            <a:pPr marL="0" indent="0">
              <a:buSzPct val="90000"/>
              <a:buNone/>
            </a:pPr>
            <a:r>
              <a:rPr lang="zh-CN" altLang="en-US" sz="1350" dirty="0">
                <a:latin typeface="Consolas" panose="020B0609020204030204" pitchFamily="49" charset="0"/>
              </a:rPr>
              <a:t>wb = openpyxl.load_workbook(fn)      </a:t>
            </a:r>
            <a:r>
              <a:rPr lang="en-US" altLang="zh-CN" sz="1350" dirty="0">
                <a:latin typeface="Consolas" panose="020B0609020204030204" pitchFamily="49" charset="0"/>
              </a:rPr>
              <a:t>#</a:t>
            </a:r>
            <a:r>
              <a:rPr lang="zh-CN" altLang="en-US" sz="1350" dirty="0">
                <a:latin typeface="Consolas" panose="020B0609020204030204" pitchFamily="49" charset="0"/>
              </a:rPr>
              <a:t>打开已有的Excel文件</a:t>
            </a:r>
          </a:p>
          <a:p>
            <a:pPr marL="0" indent="0">
              <a:buSzPct val="90000"/>
              <a:buNone/>
            </a:pPr>
            <a:r>
              <a:rPr lang="zh-CN" altLang="en-US" sz="1350" dirty="0">
                <a:latin typeface="Consolas" panose="020B0609020204030204" pitchFamily="49" charset="0"/>
              </a:rPr>
              <a:t>ws = wb.worksheets[1]                #打开指定索引的工作表</a:t>
            </a:r>
          </a:p>
          <a:p>
            <a:pPr marL="0" indent="0">
              <a:buSzPct val="90000"/>
              <a:buNone/>
            </a:pPr>
            <a:r>
              <a:rPr lang="zh-CN" altLang="en-US" sz="1350" dirty="0">
                <a:latin typeface="Consolas" panose="020B0609020204030204" pitchFamily="49" charset="0"/>
              </a:rPr>
              <a:t>print(ws['A1'].value)                #读取并输出指定单元格的值</a:t>
            </a:r>
          </a:p>
          <a:p>
            <a:pPr marL="0" indent="0">
              <a:buSzPct val="90000"/>
              <a:buNone/>
            </a:pPr>
            <a:r>
              <a:rPr lang="zh-CN" altLang="en-US" sz="1350" dirty="0">
                <a:latin typeface="Consolas" panose="020B0609020204030204" pitchFamily="49" charset="0"/>
              </a:rPr>
              <a:t>ws.append([1,2,3,4,5])               #添加一行数据</a:t>
            </a:r>
          </a:p>
          <a:p>
            <a:pPr marL="0" indent="0">
              <a:buSzPct val="90000"/>
              <a:buNone/>
            </a:pPr>
            <a:r>
              <a:rPr lang="zh-CN" altLang="en-US" sz="1350" dirty="0">
                <a:latin typeface="Consolas" panose="020B0609020204030204" pitchFamily="49" charset="0"/>
              </a:rPr>
              <a:t>ws.merge_cells('F2:F3')              #合并单元格</a:t>
            </a:r>
          </a:p>
          <a:p>
            <a:pPr marL="0" indent="0">
              <a:buSzPct val="90000"/>
              <a:buNone/>
            </a:pPr>
            <a:r>
              <a:rPr lang="zh-CN" altLang="en-US" sz="1350" dirty="0">
                <a:latin typeface="Consolas" panose="020B0609020204030204" pitchFamily="49" charset="0"/>
              </a:rPr>
              <a:t>ws['F2'] = "=sum(A2:E2)"             #写入公式</a:t>
            </a:r>
          </a:p>
          <a:p>
            <a:pPr marL="0" indent="0">
              <a:buSzPct val="90000"/>
              <a:buNone/>
            </a:pPr>
            <a:r>
              <a:rPr lang="zh-CN" altLang="en-US" sz="1350" dirty="0">
                <a:latin typeface="Consolas" panose="020B0609020204030204" pitchFamily="49" charset="0"/>
              </a:rPr>
              <a:t>for r in range(10,15):</a:t>
            </a:r>
          </a:p>
          <a:p>
            <a:pPr marL="0" indent="0">
              <a:buSzPct val="90000"/>
              <a:buNone/>
            </a:pPr>
            <a:r>
              <a:rPr lang="zh-CN" altLang="en-US" sz="1350" dirty="0">
                <a:latin typeface="Consolas" panose="020B0609020204030204" pitchFamily="49" charset="0"/>
              </a:rPr>
              <a:t>    for c in range(3,8):</a:t>
            </a:r>
          </a:p>
          <a:p>
            <a:pPr marL="0" indent="0">
              <a:buSzPct val="90000"/>
              <a:buNone/>
            </a:pPr>
            <a:r>
              <a:rPr lang="zh-CN" altLang="en-US" sz="1350" dirty="0">
                <a:latin typeface="Consolas" panose="020B0609020204030204" pitchFamily="49" charset="0"/>
              </a:rPr>
              <a:t>        ws.cell(row=r, column=c, value=r*c) #写入单元格数据</a:t>
            </a:r>
          </a:p>
          <a:p>
            <a:pPr marL="0" indent="0">
              <a:buSzPct val="90000"/>
              <a:buNone/>
            </a:pPr>
            <a:r>
              <a:rPr lang="zh-CN" altLang="en-US" sz="1350" dirty="0">
                <a:latin typeface="Consolas" panose="020B0609020204030204" pitchFamily="49" charset="0"/>
              </a:rPr>
              <a:t>wb.save(fn)</a:t>
            </a: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2141740421"/>
      </p:ext>
    </p:extLst>
  </p:cSld>
  <p:clrMapOvr>
    <a:masterClrMapping/>
  </p:clrMapOvr>
  <p:transition spd="slow" advClick="0">
    <p:pull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文本占位符 70658"/>
          <p:cNvSpPr>
            <a:spLocks noGrp="1"/>
          </p:cNvSpPr>
          <p:nvPr>
            <p:ph idx="1"/>
          </p:nvPr>
        </p:nvSpPr>
        <p:spPr>
          <a:xfrm>
            <a:off x="467544" y="1052736"/>
            <a:ext cx="8229600" cy="4678451"/>
          </a:xfrm>
        </p:spPr>
        <p:txBody>
          <a:bodyPr vert="horz" wrap="square" lIns="68591" tIns="34295" rIns="68591" bIns="34295" numCol="1" anchor="t" anchorCtr="0" compatLnSpc="1">
            <a:prstTxWarp prst="textNoShape">
              <a:avLst/>
            </a:prstTxWarp>
          </a:bodyPr>
          <a:lstStyle/>
          <a:p>
            <a:pPr>
              <a:spcBef>
                <a:spcPct val="0"/>
              </a:spcBef>
              <a:buClr>
                <a:srgbClr val="FF0000"/>
              </a:buClr>
              <a:buSzPct val="90000"/>
              <a:buFont typeface="Wingdings" panose="05000000000000000000" pitchFamily="2" charset="2"/>
              <a:buChar char="ü"/>
            </a:pPr>
            <a:r>
              <a:rPr lang="zh-CN" altLang="en-US" sz="2000" dirty="0"/>
              <a:t>例：</a:t>
            </a:r>
            <a:r>
              <a:rPr lang="en-US" altLang="zh-CN" sz="2000" dirty="0"/>
              <a:t> </a:t>
            </a:r>
            <a:r>
              <a:rPr lang="zh-CN" altLang="en-US" sz="2000" dirty="0"/>
              <a:t>检查</a:t>
            </a:r>
            <a:r>
              <a:rPr lang="en-US" altLang="zh-CN" sz="2000" dirty="0"/>
              <a:t>word</a:t>
            </a:r>
            <a:r>
              <a:rPr lang="zh-CN" altLang="en-US" sz="2000" dirty="0"/>
              <a:t>文档的连续重复字，例如“用户的的资料”或“需要需要用户输入”之类的情况。</a:t>
            </a:r>
          </a:p>
        </p:txBody>
      </p:sp>
      <p:sp>
        <p:nvSpPr>
          <p:cNvPr id="5" name="Content Placeholder 2"/>
          <p:cNvSpPr txBox="1">
            <a:spLocks/>
          </p:cNvSpPr>
          <p:nvPr/>
        </p:nvSpPr>
        <p:spPr bwMode="auto">
          <a:xfrm>
            <a:off x="914400" y="1844824"/>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charset="0"/>
              <a:buChar char="v"/>
            </a:pPr>
            <a:r>
              <a:rPr lang="zh-CN" altLang="en-US" sz="1800" noProof="1">
                <a:latin typeface="+mn-ea"/>
              </a:rPr>
              <a:t>使用</a:t>
            </a:r>
            <a:r>
              <a:rPr lang="en-US" altLang="zh-CN" sz="1800" noProof="1">
                <a:latin typeface="+mn-ea"/>
              </a:rPr>
              <a:t>python-docx</a:t>
            </a:r>
            <a:r>
              <a:rPr lang="zh-CN" altLang="en-US" sz="1800" noProof="1">
                <a:latin typeface="+mn-ea"/>
              </a:rPr>
              <a:t>扩展库。</a:t>
            </a:r>
          </a:p>
          <a:p>
            <a:pPr marL="0" indent="0">
              <a:buFont typeface="Arial" charset="0"/>
              <a:buNone/>
            </a:pPr>
            <a:endParaRPr lang="zh-CN" altLang="en-US" sz="1350" noProof="1">
              <a:latin typeface="Consolas" panose="020B0609020204030204" pitchFamily="49" charset="0"/>
            </a:endParaRPr>
          </a:p>
          <a:p>
            <a:pPr marL="0" indent="0">
              <a:buFont typeface="Arial" charset="0"/>
              <a:buNone/>
            </a:pPr>
            <a:r>
              <a:rPr lang="en-US" sz="1350" noProof="1">
                <a:latin typeface="Consolas" panose="020B0609020204030204" pitchFamily="49" charset="0"/>
              </a:rPr>
              <a:t>from docx import Document</a:t>
            </a:r>
          </a:p>
          <a:p>
            <a:pPr marL="0" indent="0">
              <a:buFont typeface="Arial" charset="0"/>
              <a:buNone/>
            </a:pPr>
            <a:endParaRPr lang="en-US" sz="1350" noProof="1">
              <a:latin typeface="Consolas" panose="020B0609020204030204" pitchFamily="49" charset="0"/>
            </a:endParaRPr>
          </a:p>
          <a:p>
            <a:pPr marL="0" indent="0">
              <a:buFont typeface="Arial" charset="0"/>
              <a:buNone/>
            </a:pPr>
            <a:r>
              <a:rPr lang="en-US" sz="1350" noProof="1">
                <a:latin typeface="Consolas" panose="020B0609020204030204" pitchFamily="49" charset="0"/>
              </a:rPr>
              <a:t>doc = Document('《Python</a:t>
            </a:r>
            <a:r>
              <a:rPr lang="zh-CN" altLang="en-US" sz="1350" noProof="1">
                <a:latin typeface="Consolas" panose="020B0609020204030204" pitchFamily="49" charset="0"/>
              </a:rPr>
              <a:t>程序设计开发宝典</a:t>
            </a:r>
            <a:r>
              <a:rPr lang="en-US" sz="1350" noProof="1">
                <a:latin typeface="Consolas" panose="020B0609020204030204" pitchFamily="49" charset="0"/>
              </a:rPr>
              <a:t>》.docx')</a:t>
            </a:r>
          </a:p>
          <a:p>
            <a:pPr marL="0" indent="0">
              <a:buFont typeface="Arial" charset="0"/>
              <a:buNone/>
            </a:pPr>
            <a:endParaRPr lang="en-US" sz="1350" noProof="1">
              <a:latin typeface="Consolas" panose="020B0609020204030204" pitchFamily="49" charset="0"/>
            </a:endParaRPr>
          </a:p>
          <a:p>
            <a:pPr marL="0" indent="0">
              <a:buFont typeface="Arial" charset="0"/>
              <a:buNone/>
            </a:pPr>
            <a:r>
              <a:rPr lang="en-US" sz="1350" noProof="1">
                <a:latin typeface="Consolas" panose="020B0609020204030204" pitchFamily="49" charset="0"/>
              </a:rPr>
              <a:t>contents = ''.join((p.text for p in doc.paragraphs))</a:t>
            </a:r>
          </a:p>
          <a:p>
            <a:pPr marL="0" indent="0">
              <a:buFont typeface="Arial" charset="0"/>
              <a:buNone/>
            </a:pPr>
            <a:r>
              <a:rPr lang="en-US" sz="1350" noProof="1">
                <a:latin typeface="Consolas" panose="020B0609020204030204" pitchFamily="49" charset="0"/>
              </a:rPr>
              <a:t>words = []</a:t>
            </a:r>
          </a:p>
          <a:p>
            <a:pPr marL="0" indent="0">
              <a:buFont typeface="Arial" charset="0"/>
              <a:buNone/>
            </a:pPr>
            <a:r>
              <a:rPr lang="en-US" sz="1350" noProof="1">
                <a:latin typeface="Consolas" panose="020B0609020204030204" pitchFamily="49" charset="0"/>
              </a:rPr>
              <a:t>for index, ch in enumerate(contents[:-2]):</a:t>
            </a:r>
          </a:p>
          <a:p>
            <a:pPr marL="0" indent="0">
              <a:buFont typeface="Arial" charset="0"/>
              <a:buNone/>
            </a:pPr>
            <a:r>
              <a:rPr lang="en-US" sz="1350" noProof="1">
                <a:latin typeface="Consolas" panose="020B0609020204030204" pitchFamily="49" charset="0"/>
              </a:rPr>
              <a:t>    if ch==contents[index+1] or ch==contents[index+2]:</a:t>
            </a:r>
          </a:p>
          <a:p>
            <a:pPr marL="0" indent="0">
              <a:buFont typeface="Arial" charset="0"/>
              <a:buNone/>
            </a:pPr>
            <a:r>
              <a:rPr lang="en-US" sz="1350" noProof="1">
                <a:latin typeface="Consolas" panose="020B0609020204030204" pitchFamily="49" charset="0"/>
              </a:rPr>
              <a:t>        word = contents[index:index+3]</a:t>
            </a:r>
          </a:p>
          <a:p>
            <a:pPr marL="0" indent="0">
              <a:buFont typeface="Arial" charset="0"/>
              <a:buNone/>
            </a:pPr>
            <a:r>
              <a:rPr lang="en-US" sz="1350" noProof="1">
                <a:latin typeface="Consolas" panose="020B0609020204030204" pitchFamily="49" charset="0"/>
              </a:rPr>
              <a:t>        if word not in words:</a:t>
            </a:r>
          </a:p>
          <a:p>
            <a:pPr marL="0" indent="0">
              <a:buFont typeface="Arial" charset="0"/>
              <a:buNone/>
            </a:pPr>
            <a:r>
              <a:rPr lang="en-US" sz="1350" noProof="1">
                <a:latin typeface="Consolas" panose="020B0609020204030204" pitchFamily="49" charset="0"/>
              </a:rPr>
              <a:t>            words.append(word)</a:t>
            </a:r>
          </a:p>
          <a:p>
            <a:pPr marL="0" indent="0">
              <a:buFont typeface="Arial" charset="0"/>
              <a:buNone/>
            </a:pPr>
            <a:r>
              <a:rPr lang="en-US" sz="1350" noProof="1">
                <a:latin typeface="Consolas" panose="020B0609020204030204" pitchFamily="49" charset="0"/>
              </a:rPr>
              <a:t>            print(word)</a:t>
            </a:r>
          </a:p>
        </p:txBody>
      </p:sp>
      <p:grpSp>
        <p:nvGrpSpPr>
          <p:cNvPr id="6" name="组合 5"/>
          <p:cNvGrpSpPr/>
          <p:nvPr/>
        </p:nvGrpSpPr>
        <p:grpSpPr>
          <a:xfrm>
            <a:off x="-1404665" y="95934"/>
            <a:ext cx="7920880" cy="668771"/>
            <a:chOff x="-995410" y="5184550"/>
            <a:chExt cx="7848872" cy="494650"/>
          </a:xfrm>
        </p:grpSpPr>
        <p:grpSp>
          <p:nvGrpSpPr>
            <p:cNvPr id="7" name="组合 6"/>
            <p:cNvGrpSpPr/>
            <p:nvPr/>
          </p:nvGrpSpPr>
          <p:grpSpPr>
            <a:xfrm>
              <a:off x="-995410" y="5184550"/>
              <a:ext cx="7848872" cy="494650"/>
              <a:chOff x="-1127767" y="5820119"/>
              <a:chExt cx="8549038" cy="647731"/>
            </a:xfrm>
          </p:grpSpPr>
          <p:sp>
            <p:nvSpPr>
              <p:cNvPr id="9"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2105259628"/>
      </p:ext>
    </p:extLst>
  </p:cSld>
  <p:clrMapOvr>
    <a:masterClrMapping/>
  </p:clrMapOvr>
  <p:transition spd="slow" advClick="0">
    <p:pull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438" y="1052736"/>
            <a:ext cx="8229600" cy="4678451"/>
          </a:xfrm>
        </p:spPr>
        <p:txBody>
          <a:bodyPr/>
          <a:lstStyle/>
          <a:p>
            <a:pPr fontAlgn="base">
              <a:buClr>
                <a:srgbClr val="FF0000"/>
              </a:buClr>
              <a:buFont typeface="Wingdings" panose="05000000000000000000" charset="0"/>
              <a:buChar char=""/>
            </a:pPr>
            <a:r>
              <a:rPr lang="zh-CN" altLang="en-US" sz="2400" b="1" noProof="1"/>
              <a:t>使用正则表达式。</a:t>
            </a:r>
          </a:p>
          <a:p>
            <a:pPr marL="0" indent="0">
              <a:buNone/>
            </a:pPr>
            <a:r>
              <a:rPr lang="zh-CN" altLang="en-US" sz="1350" noProof="1">
                <a:latin typeface="Consolas" panose="020B0609020204030204" pitchFamily="49" charset="0"/>
              </a:rPr>
              <a:t>import re</a:t>
            </a:r>
          </a:p>
          <a:p>
            <a:pPr marL="0" indent="0">
              <a:buNone/>
            </a:pPr>
            <a:r>
              <a:rPr lang="zh-CN" altLang="en-US" sz="1350" noProof="1">
                <a:latin typeface="Consolas" panose="020B0609020204030204" pitchFamily="49" charset="0"/>
              </a:rPr>
              <a:t>from docx import Document</a:t>
            </a:r>
          </a:p>
          <a:p>
            <a:pPr marL="0" indent="0">
              <a:buNone/>
            </a:pPr>
            <a:endParaRPr lang="zh-CN" altLang="en-US" sz="1350" noProof="1">
              <a:latin typeface="Consolas" panose="020B0609020204030204" pitchFamily="49" charset="0"/>
            </a:endParaRPr>
          </a:p>
          <a:p>
            <a:pPr marL="0" indent="0">
              <a:buNone/>
            </a:pPr>
            <a:r>
              <a:rPr lang="zh-CN" altLang="en-US" sz="1350" noProof="1">
                <a:latin typeface="Consolas" panose="020B0609020204030204" pitchFamily="49" charset="0"/>
              </a:rPr>
              <a:t>doc = Document('《Python程序设计开发宝典》董付国著.docx')</a:t>
            </a:r>
          </a:p>
          <a:p>
            <a:pPr marL="0" indent="0">
              <a:buNone/>
            </a:pPr>
            <a:r>
              <a:rPr lang="zh-CN" altLang="en-US" sz="1350" noProof="1">
                <a:latin typeface="Consolas" panose="020B0609020204030204" pitchFamily="49" charset="0"/>
              </a:rPr>
              <a:t>text = ''.join((p.text for p in doc.paragraphs))</a:t>
            </a:r>
          </a:p>
          <a:p>
            <a:pPr marL="0" indent="0">
              <a:buNone/>
            </a:pPr>
            <a:r>
              <a:rPr lang="zh-CN" altLang="en-US" sz="1350" noProof="1">
                <a:latin typeface="Consolas" panose="020B0609020204030204" pitchFamily="49" charset="0"/>
              </a:rPr>
              <a:t>result = re.findall(r'(([\u4e00-\u9fa5。、！：；，]).?\2)', text)</a:t>
            </a:r>
          </a:p>
          <a:p>
            <a:pPr marL="0" indent="0">
              <a:buNone/>
            </a:pPr>
            <a:r>
              <a:rPr lang="zh-CN" altLang="en-US" sz="1350" noProof="1">
                <a:latin typeface="Consolas" panose="020B0609020204030204" pitchFamily="49" charset="0"/>
              </a:rPr>
              <a:t>for word in result:</a:t>
            </a:r>
          </a:p>
          <a:p>
            <a:pPr marL="0" indent="0">
              <a:buNone/>
            </a:pPr>
            <a:r>
              <a:rPr lang="zh-CN" altLang="en-US" sz="1350" noProof="1">
                <a:latin typeface="Consolas" panose="020B0609020204030204" pitchFamily="49" charset="0"/>
              </a:rPr>
              <a:t>    print(word[0])</a:t>
            </a: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1162439594"/>
      </p:ext>
    </p:extLst>
  </p:cSld>
  <p:clrMapOvr>
    <a:masterClrMapping/>
  </p:clrMapOvr>
  <p:transition spd="slow" advClick="0">
    <p:pull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7097" y="980728"/>
            <a:ext cx="8229600" cy="4678451"/>
          </a:xfrm>
        </p:spPr>
        <p:txBody>
          <a:bodyPr/>
          <a:lstStyle/>
          <a:p>
            <a:pPr fontAlgn="base">
              <a:buClr>
                <a:srgbClr val="FF0000"/>
              </a:buClr>
              <a:buFont typeface="Wingdings" panose="05000000000000000000" pitchFamily="2" charset="2"/>
              <a:buChar char="ü"/>
            </a:pPr>
            <a:r>
              <a:rPr lang="zh-CN" altLang="en-US" sz="1800" noProof="1"/>
              <a:t>例：</a:t>
            </a:r>
            <a:r>
              <a:rPr lang="en-US" altLang="zh-CN" sz="1800" noProof="1"/>
              <a:t> </a:t>
            </a:r>
            <a:r>
              <a:rPr lang="zh-CN" altLang="en-US" sz="1800" noProof="1"/>
              <a:t>编写程序，统计指定文件夹大小以及文件和子文件夹数量。</a:t>
            </a:r>
          </a:p>
          <a:p>
            <a:pPr marL="0" indent="0">
              <a:buNone/>
            </a:pPr>
            <a:endParaRPr lang="zh-CN" altLang="en-US" sz="1500" noProof="1"/>
          </a:p>
          <a:p>
            <a:pPr marL="0" indent="0">
              <a:buNone/>
            </a:pPr>
            <a:r>
              <a:rPr lang="zh-CN" altLang="en-US" sz="1350" noProof="1">
                <a:solidFill>
                  <a:srgbClr val="0000FF"/>
                </a:solidFill>
                <a:latin typeface="Consolas" panose="020B0609020204030204" pitchFamily="49" charset="0"/>
                <a:cs typeface="Consolas" panose="020B0609020204030204" pitchFamily="49" charset="0"/>
              </a:rPr>
              <a:t>import</a:t>
            </a:r>
            <a:r>
              <a:rPr lang="zh-CN" altLang="en-US" sz="1350" noProof="1">
                <a:latin typeface="Consolas" panose="020B0609020204030204" pitchFamily="49" charset="0"/>
                <a:cs typeface="Consolas" panose="020B0609020204030204" pitchFamily="49" charset="0"/>
              </a:rPr>
              <a:t> os</a:t>
            </a:r>
          </a:p>
          <a:p>
            <a:pPr marL="0" indent="0">
              <a:buNone/>
            </a:pPr>
            <a:endParaRPr lang="zh-CN" altLang="en-US" sz="1350" noProof="1">
              <a:latin typeface="Consolas" panose="020B0609020204030204" pitchFamily="49" charset="0"/>
              <a:cs typeface="Consolas" panose="020B0609020204030204" pitchFamily="49" charset="0"/>
            </a:endParaRPr>
          </a:p>
          <a:p>
            <a:pPr marL="0" indent="0">
              <a:buNone/>
            </a:pPr>
            <a:r>
              <a:rPr lang="zh-CN" altLang="en-US" sz="1350" noProof="1">
                <a:latin typeface="Consolas" panose="020B0609020204030204" pitchFamily="49" charset="0"/>
                <a:cs typeface="Consolas" panose="020B0609020204030204" pitchFamily="49" charset="0"/>
              </a:rPr>
              <a:t>totalSize = 0</a:t>
            </a:r>
          </a:p>
          <a:p>
            <a:pPr marL="0" indent="0">
              <a:buNone/>
            </a:pPr>
            <a:r>
              <a:rPr lang="zh-CN" altLang="en-US" sz="1350" noProof="1">
                <a:latin typeface="Consolas" panose="020B0609020204030204" pitchFamily="49" charset="0"/>
                <a:cs typeface="Consolas" panose="020B0609020204030204" pitchFamily="49" charset="0"/>
              </a:rPr>
              <a:t>fileNum = 0</a:t>
            </a:r>
          </a:p>
          <a:p>
            <a:pPr marL="0" indent="0">
              <a:buNone/>
            </a:pPr>
            <a:r>
              <a:rPr lang="zh-CN" altLang="en-US" sz="1350" noProof="1">
                <a:latin typeface="Consolas" panose="020B0609020204030204" pitchFamily="49" charset="0"/>
                <a:cs typeface="Consolas" panose="020B0609020204030204" pitchFamily="49" charset="0"/>
              </a:rPr>
              <a:t>dirNum = 0</a:t>
            </a: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10" name="内容占位符 2"/>
          <p:cNvSpPr txBox="1">
            <a:spLocks/>
          </p:cNvSpPr>
          <p:nvPr/>
        </p:nvSpPr>
        <p:spPr bwMode="auto">
          <a:xfrm>
            <a:off x="3347864" y="1412776"/>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90000"/>
              <a:buFont typeface="Arial" charset="0"/>
              <a:buNone/>
            </a:pPr>
            <a:r>
              <a:rPr lang="zh-CN" altLang="en-US" sz="1350" dirty="0">
                <a:solidFill>
                  <a:srgbClr val="0000FF"/>
                </a:solidFill>
                <a:latin typeface="Consolas" panose="020B0609020204030204" pitchFamily="49" charset="0"/>
              </a:rPr>
              <a:t>def</a:t>
            </a:r>
            <a:r>
              <a:rPr lang="zh-CN" altLang="en-US" sz="1350" dirty="0">
                <a:latin typeface="Consolas" panose="020B0609020204030204" pitchFamily="49" charset="0"/>
              </a:rPr>
              <a:t> visitDir(path):</a:t>
            </a:r>
          </a:p>
          <a:p>
            <a:pPr marL="0" indent="0">
              <a:buSzPct val="90000"/>
              <a:buFont typeface="Arial" charset="0"/>
              <a:buNone/>
            </a:pPr>
            <a:r>
              <a:rPr lang="zh-CN" altLang="en-US" sz="1350" dirty="0">
                <a:latin typeface="Consolas" panose="020B0609020204030204" pitchFamily="49" charset="0"/>
              </a:rPr>
              <a:t>    global totalSize</a:t>
            </a:r>
          </a:p>
          <a:p>
            <a:pPr marL="0" indent="0">
              <a:buSzPct val="90000"/>
              <a:buFont typeface="Arial" charset="0"/>
              <a:buNone/>
            </a:pPr>
            <a:r>
              <a:rPr lang="zh-CN" altLang="en-US" sz="1350" dirty="0">
                <a:latin typeface="Consolas" panose="020B0609020204030204" pitchFamily="49" charset="0"/>
              </a:rPr>
              <a:t>    global fileNum</a:t>
            </a:r>
          </a:p>
          <a:p>
            <a:pPr marL="0" indent="0">
              <a:buSzPct val="90000"/>
              <a:buFont typeface="Arial" charset="0"/>
              <a:buNone/>
            </a:pPr>
            <a:r>
              <a:rPr lang="zh-CN" altLang="en-US" sz="1350" dirty="0">
                <a:latin typeface="Consolas" panose="020B0609020204030204" pitchFamily="49" charset="0"/>
              </a:rPr>
              <a:t>    global dirNum</a:t>
            </a:r>
          </a:p>
          <a:p>
            <a:pPr marL="0" indent="0">
              <a:buSzPct val="90000"/>
              <a:buFont typeface="Arial" charset="0"/>
              <a:buNone/>
            </a:pPr>
            <a:r>
              <a:rPr lang="zh-CN" altLang="en-US" sz="1350" dirty="0">
                <a:latin typeface="Consolas" panose="020B0609020204030204" pitchFamily="49" charset="0"/>
              </a:rPr>
              <a:t>    for lists in os.listdir(path):</a:t>
            </a:r>
          </a:p>
          <a:p>
            <a:pPr marL="0" indent="0">
              <a:buSzPct val="90000"/>
              <a:buFont typeface="Arial" charset="0"/>
              <a:buNone/>
            </a:pPr>
            <a:r>
              <a:rPr lang="zh-CN" altLang="en-US" sz="1350" dirty="0">
                <a:latin typeface="Consolas" panose="020B0609020204030204" pitchFamily="49" charset="0"/>
              </a:rPr>
              <a:t>        sub_path = os.path.join(path, lists)</a:t>
            </a:r>
          </a:p>
          <a:p>
            <a:pPr marL="0" indent="0">
              <a:buSzPct val="90000"/>
              <a:buFont typeface="Arial" charset="0"/>
              <a:buNone/>
            </a:pPr>
            <a:r>
              <a:rPr lang="zh-CN" altLang="en-US" sz="1350" dirty="0">
                <a:latin typeface="Consolas" panose="020B0609020204030204" pitchFamily="49" charset="0"/>
              </a:rPr>
              <a:t>        if os.path.isfile(sub_path):</a:t>
            </a:r>
          </a:p>
          <a:p>
            <a:pPr marL="0" indent="0">
              <a:buSzPct val="90000"/>
              <a:buFont typeface="Arial" charset="0"/>
              <a:buNone/>
            </a:pPr>
            <a:r>
              <a:rPr lang="zh-CN" altLang="en-US" sz="1350" dirty="0">
                <a:latin typeface="Consolas" panose="020B0609020204030204" pitchFamily="49" charset="0"/>
              </a:rPr>
              <a:t>            fileNum = fileNum+1         #统计文件数量</a:t>
            </a:r>
          </a:p>
          <a:p>
            <a:pPr marL="0" indent="0">
              <a:buSzPct val="90000"/>
              <a:buFont typeface="Arial" charset="0"/>
              <a:buNone/>
            </a:pPr>
            <a:r>
              <a:rPr lang="zh-CN" altLang="en-US" sz="1350" dirty="0">
                <a:latin typeface="Consolas" panose="020B0609020204030204" pitchFamily="49" charset="0"/>
              </a:rPr>
              <a:t>            totalSize = totalSize+os.path.getsize(sub_path)</a:t>
            </a:r>
            <a:endParaRPr lang="en-US" altLang="zh-CN" sz="1350" dirty="0">
              <a:latin typeface="Consolas" panose="020B0609020204030204" pitchFamily="49" charset="0"/>
            </a:endParaRPr>
          </a:p>
          <a:p>
            <a:pPr marL="0" indent="0">
              <a:buSzPct val="90000"/>
              <a:buFont typeface="Arial" charset="0"/>
              <a:buNone/>
            </a:pPr>
            <a:r>
              <a:rPr lang="en-US" altLang="zh-CN" sz="1350" dirty="0">
                <a:latin typeface="Consolas" panose="020B0609020204030204" pitchFamily="49" charset="0"/>
              </a:rPr>
              <a:t>                                        </a:t>
            </a:r>
            <a:r>
              <a:rPr lang="zh-CN" altLang="en-US" sz="1350" dirty="0">
                <a:latin typeface="Consolas" panose="020B0609020204030204" pitchFamily="49" charset="0"/>
              </a:rPr>
              <a:t>#文件总大小</a:t>
            </a:r>
          </a:p>
          <a:p>
            <a:pPr marL="0" indent="0">
              <a:buSzPct val="90000"/>
              <a:buFont typeface="Arial" charset="0"/>
              <a:buNone/>
            </a:pPr>
            <a:r>
              <a:rPr lang="zh-CN" altLang="en-US" sz="1350" dirty="0">
                <a:latin typeface="Consolas" panose="020B0609020204030204" pitchFamily="49" charset="0"/>
              </a:rPr>
              <a:t>        elif os.path.isdir(sub_path):</a:t>
            </a:r>
          </a:p>
          <a:p>
            <a:pPr marL="0" indent="0">
              <a:buSzPct val="90000"/>
              <a:buFont typeface="Arial" charset="0"/>
              <a:buNone/>
            </a:pPr>
            <a:r>
              <a:rPr lang="zh-CN" altLang="en-US" sz="1350" dirty="0">
                <a:latin typeface="Consolas" panose="020B0609020204030204" pitchFamily="49" charset="0"/>
              </a:rPr>
              <a:t>            dirNum = dirNum+1           #统计文件夹数量</a:t>
            </a:r>
          </a:p>
          <a:p>
            <a:pPr marL="0" indent="0">
              <a:buSzPct val="90000"/>
              <a:buFont typeface="Arial" charset="0"/>
              <a:buNone/>
            </a:pPr>
            <a:r>
              <a:rPr lang="zh-CN" altLang="en-US" sz="1350" dirty="0">
                <a:latin typeface="Consolas" panose="020B0609020204030204" pitchFamily="49" charset="0"/>
              </a:rPr>
              <a:t>            visitDir(sub_path)          #递归遍历子文件夹</a:t>
            </a:r>
          </a:p>
        </p:txBody>
      </p:sp>
      <p:sp>
        <p:nvSpPr>
          <p:cNvPr id="4" name="矩形 3"/>
          <p:cNvSpPr/>
          <p:nvPr/>
        </p:nvSpPr>
        <p:spPr>
          <a:xfrm>
            <a:off x="395536" y="4061062"/>
            <a:ext cx="4572000" cy="2462213"/>
          </a:xfrm>
          <a:prstGeom prst="rect">
            <a:avLst/>
          </a:prstGeom>
        </p:spPr>
        <p:txBody>
          <a:bodyPr>
            <a:spAutoFit/>
          </a:bodyPr>
          <a:lstStyle/>
          <a:p>
            <a:pPr marL="0" indent="0">
              <a:buSzPct val="90000"/>
              <a:buNone/>
            </a:pPr>
            <a:r>
              <a:rPr lang="zh-CN" altLang="en-US" sz="1400" dirty="0">
                <a:solidFill>
                  <a:srgbClr val="0000FF"/>
                </a:solidFill>
                <a:latin typeface="Consolas" panose="020B0609020204030204" pitchFamily="49" charset="0"/>
              </a:rPr>
              <a:t>def</a:t>
            </a:r>
            <a:r>
              <a:rPr lang="zh-CN" altLang="en-US" sz="1400" dirty="0">
                <a:latin typeface="Consolas" panose="020B0609020204030204" pitchFamily="49" charset="0"/>
              </a:rPr>
              <a:t> sizeConvert(size):                      #单位换算</a:t>
            </a:r>
          </a:p>
          <a:p>
            <a:pPr marL="0" indent="0">
              <a:buSzPct val="90000"/>
              <a:buNone/>
            </a:pPr>
            <a:r>
              <a:rPr lang="zh-CN" altLang="en-US" sz="1400" dirty="0">
                <a:latin typeface="Consolas" panose="020B0609020204030204" pitchFamily="49" charset="0"/>
              </a:rPr>
              <a:t>    K, M, G = 1024, 1024**2, 1024**3</a:t>
            </a:r>
          </a:p>
          <a:p>
            <a:pPr marL="0" indent="0">
              <a:buSzPct val="90000"/>
              <a:buNone/>
            </a:pPr>
            <a:r>
              <a:rPr lang="zh-CN" altLang="en-US" sz="1400" dirty="0">
                <a:latin typeface="Consolas" panose="020B0609020204030204" pitchFamily="49" charset="0"/>
              </a:rPr>
              <a:t>    if size &gt;= G:</a:t>
            </a:r>
          </a:p>
          <a:p>
            <a:pPr marL="0" indent="0">
              <a:buSzPct val="90000"/>
              <a:buNone/>
            </a:pPr>
            <a:r>
              <a:rPr lang="zh-CN" altLang="en-US" sz="1400" dirty="0">
                <a:latin typeface="Consolas" panose="020B0609020204030204" pitchFamily="49" charset="0"/>
              </a:rPr>
              <a:t>        return str(size/G)+'G Bytes'</a:t>
            </a:r>
          </a:p>
          <a:p>
            <a:pPr marL="0" indent="0">
              <a:buSzPct val="90000"/>
              <a:buNone/>
            </a:pPr>
            <a:r>
              <a:rPr lang="zh-CN" altLang="en-US" sz="1400" dirty="0">
                <a:latin typeface="Consolas" panose="020B0609020204030204" pitchFamily="49" charset="0"/>
              </a:rPr>
              <a:t>    elif size &gt;= M:</a:t>
            </a:r>
          </a:p>
          <a:p>
            <a:pPr marL="0" indent="0">
              <a:buSzPct val="90000"/>
              <a:buNone/>
            </a:pPr>
            <a:r>
              <a:rPr lang="zh-CN" altLang="en-US" sz="1400" dirty="0">
                <a:latin typeface="Consolas" panose="020B0609020204030204" pitchFamily="49" charset="0"/>
              </a:rPr>
              <a:t>        return str(size/M)+'M Bytes'</a:t>
            </a:r>
          </a:p>
          <a:p>
            <a:pPr marL="0" indent="0">
              <a:buSzPct val="90000"/>
              <a:buNone/>
            </a:pPr>
            <a:r>
              <a:rPr lang="zh-CN" altLang="en-US" sz="1400" dirty="0">
                <a:latin typeface="Consolas" panose="020B0609020204030204" pitchFamily="49" charset="0"/>
              </a:rPr>
              <a:t>    elif size &gt;= K:</a:t>
            </a:r>
          </a:p>
          <a:p>
            <a:pPr marL="0" indent="0">
              <a:buSzPct val="90000"/>
              <a:buNone/>
            </a:pPr>
            <a:r>
              <a:rPr lang="zh-CN" altLang="en-US" sz="1400" dirty="0">
                <a:latin typeface="Consolas" panose="020B0609020204030204" pitchFamily="49" charset="0"/>
              </a:rPr>
              <a:t>        return str(size/K)+'K Bytes'</a:t>
            </a:r>
          </a:p>
          <a:p>
            <a:pPr marL="0" indent="0">
              <a:buSzPct val="90000"/>
              <a:buNone/>
            </a:pPr>
            <a:r>
              <a:rPr lang="zh-CN" altLang="en-US" sz="1400" dirty="0">
                <a:latin typeface="Consolas" panose="020B0609020204030204" pitchFamily="49" charset="0"/>
              </a:rPr>
              <a:t>    else:</a:t>
            </a:r>
          </a:p>
          <a:p>
            <a:pPr marL="0" indent="0">
              <a:buSzPct val="90000"/>
              <a:buNone/>
            </a:pPr>
            <a:r>
              <a:rPr lang="zh-CN" altLang="en-US" sz="1400" dirty="0">
                <a:latin typeface="Consolas" panose="020B0609020204030204" pitchFamily="49" charset="0"/>
              </a:rPr>
              <a:t>        return str(size)+'Bytes'</a:t>
            </a:r>
          </a:p>
        </p:txBody>
      </p:sp>
    </p:spTree>
    <p:extLst>
      <p:ext uri="{BB962C8B-B14F-4D97-AF65-F5344CB8AC3E}">
        <p14:creationId xmlns:p14="http://schemas.microsoft.com/office/powerpoint/2010/main" val="1953471494"/>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539552" y="1124744"/>
            <a:ext cx="7546340" cy="3395345"/>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90000"/>
              <a:buFont typeface="Arial" charset="0"/>
              <a:buNone/>
            </a:pPr>
            <a:r>
              <a:rPr lang="zh-CN" altLang="en-US" sz="1350" dirty="0">
                <a:solidFill>
                  <a:srgbClr val="0000FF"/>
                </a:solidFill>
                <a:latin typeface="Consolas" panose="020B0609020204030204" pitchFamily="49" charset="0"/>
              </a:rPr>
              <a:t>def</a:t>
            </a:r>
            <a:r>
              <a:rPr lang="zh-CN" altLang="en-US" sz="1350" dirty="0">
                <a:latin typeface="Consolas" panose="020B0609020204030204" pitchFamily="49" charset="0"/>
              </a:rPr>
              <a:t> main(path):</a:t>
            </a:r>
          </a:p>
          <a:p>
            <a:pPr marL="0" indent="0">
              <a:buSzPct val="90000"/>
              <a:buFont typeface="Arial" charset="0"/>
              <a:buNone/>
            </a:pPr>
            <a:r>
              <a:rPr lang="zh-CN" altLang="en-US" sz="1350" dirty="0">
                <a:latin typeface="Consolas" panose="020B0609020204030204" pitchFamily="49" charset="0"/>
              </a:rPr>
              <a:t>    if not os.path.isdir(path):</a:t>
            </a:r>
          </a:p>
          <a:p>
            <a:pPr marL="0" indent="0">
              <a:buSzPct val="90000"/>
              <a:buFont typeface="Arial" charset="0"/>
              <a:buNone/>
            </a:pPr>
            <a:r>
              <a:rPr lang="zh-CN" altLang="en-US" sz="1350" dirty="0">
                <a:latin typeface="Consolas" panose="020B0609020204030204" pitchFamily="49" charset="0"/>
              </a:rPr>
              <a:t>        print('Error:"', path,</a:t>
            </a:r>
            <a:endParaRPr lang="en-US" altLang="zh-CN" sz="1350" dirty="0">
              <a:latin typeface="Consolas" panose="020B0609020204030204" pitchFamily="49" charset="0"/>
            </a:endParaRPr>
          </a:p>
          <a:p>
            <a:pPr marL="0" indent="0">
              <a:buSzPct val="90000"/>
              <a:buFont typeface="Arial" charset="0"/>
              <a:buNone/>
            </a:pPr>
            <a:r>
              <a:rPr lang="en-US" altLang="zh-CN" sz="1350" dirty="0">
                <a:latin typeface="Consolas" panose="020B0609020204030204" pitchFamily="49" charset="0"/>
              </a:rPr>
              <a:t>             </a:t>
            </a:r>
            <a:r>
              <a:rPr lang="zh-CN" altLang="en-US" sz="1350" dirty="0">
                <a:latin typeface="Consolas" panose="020B0609020204030204" pitchFamily="49" charset="0"/>
              </a:rPr>
              <a:t> '" is not a directory or does not exist.')</a:t>
            </a:r>
          </a:p>
          <a:p>
            <a:pPr marL="0" indent="0">
              <a:buSzPct val="90000"/>
              <a:buFont typeface="Arial" charset="0"/>
              <a:buNone/>
            </a:pPr>
            <a:r>
              <a:rPr lang="zh-CN" altLang="en-US" sz="1350" dirty="0">
                <a:latin typeface="Consolas" panose="020B0609020204030204" pitchFamily="49" charset="0"/>
              </a:rPr>
              <a:t>        return</a:t>
            </a:r>
          </a:p>
          <a:p>
            <a:pPr marL="0" indent="0">
              <a:buSzPct val="90000"/>
              <a:buFont typeface="Arial" charset="0"/>
              <a:buNone/>
            </a:pPr>
            <a:r>
              <a:rPr lang="zh-CN" altLang="en-US" sz="1350" dirty="0">
                <a:latin typeface="Consolas" panose="020B0609020204030204" pitchFamily="49" charset="0"/>
              </a:rPr>
              <a:t>    visitDir(path)</a:t>
            </a:r>
          </a:p>
          <a:p>
            <a:pPr marL="0" indent="0">
              <a:buSzPct val="90000"/>
              <a:buFont typeface="Arial" charset="0"/>
              <a:buNone/>
            </a:pPr>
            <a:endParaRPr lang="zh-CN" altLang="en-US" sz="1350" dirty="0">
              <a:latin typeface="Consolas" panose="020B0609020204030204" pitchFamily="49" charset="0"/>
            </a:endParaRPr>
          </a:p>
          <a:p>
            <a:pPr marL="0" indent="0">
              <a:buSzPct val="90000"/>
              <a:buFont typeface="Arial" charset="0"/>
              <a:buNone/>
            </a:pPr>
            <a:r>
              <a:rPr lang="zh-CN" altLang="en-US" sz="1350" dirty="0">
                <a:solidFill>
                  <a:srgbClr val="0000FF"/>
                </a:solidFill>
                <a:latin typeface="Consolas" panose="020B0609020204030204" pitchFamily="49" charset="0"/>
              </a:rPr>
              <a:t>def</a:t>
            </a:r>
            <a:r>
              <a:rPr lang="zh-CN" altLang="en-US" sz="1350" dirty="0">
                <a:latin typeface="Consolas" panose="020B0609020204030204" pitchFamily="49" charset="0"/>
              </a:rPr>
              <a:t> output(path):</a:t>
            </a:r>
          </a:p>
          <a:p>
            <a:pPr marL="0" indent="0">
              <a:buSzPct val="90000"/>
              <a:buFont typeface="Arial" charset="0"/>
              <a:buNone/>
            </a:pPr>
            <a:r>
              <a:rPr lang="zh-CN" altLang="en-US" sz="1350" dirty="0">
                <a:latin typeface="Consolas" panose="020B0609020204030204" pitchFamily="49" charset="0"/>
              </a:rPr>
              <a:t>    print('The total size of '+path+' is:'</a:t>
            </a:r>
            <a:r>
              <a:rPr lang="en-US" altLang="zh-CN" sz="1350" dirty="0">
                <a:latin typeface="Consolas" panose="020B0609020204030204" pitchFamily="49" charset="0"/>
              </a:rPr>
              <a:t>\</a:t>
            </a:r>
          </a:p>
          <a:p>
            <a:pPr marL="0" indent="0">
              <a:buSzPct val="90000"/>
              <a:buFont typeface="Arial" charset="0"/>
              <a:buNone/>
            </a:pPr>
            <a:r>
              <a:rPr lang="en-US" altLang="zh-CN" sz="1350" dirty="0">
                <a:latin typeface="Consolas" panose="020B0609020204030204" pitchFamily="49" charset="0"/>
              </a:rPr>
              <a:t>          </a:t>
            </a:r>
            <a:r>
              <a:rPr lang="zh-CN" altLang="en-US" sz="1350" dirty="0">
                <a:latin typeface="Consolas" panose="020B0609020204030204" pitchFamily="49" charset="0"/>
              </a:rPr>
              <a:t>+sizeConvert(totalSize)+ '('+ str(totalSize) +' Bytes)')</a:t>
            </a:r>
          </a:p>
          <a:p>
            <a:pPr marL="0" indent="0">
              <a:buSzPct val="90000"/>
              <a:buFont typeface="Arial" charset="0"/>
              <a:buNone/>
            </a:pPr>
            <a:r>
              <a:rPr lang="zh-CN" altLang="en-US" sz="1350" dirty="0">
                <a:latin typeface="Consolas" panose="020B0609020204030204" pitchFamily="49" charset="0"/>
              </a:rPr>
              <a:t>    print('The total number of files in '+path+' is:',fileNum)</a:t>
            </a:r>
          </a:p>
          <a:p>
            <a:pPr marL="0" indent="0">
              <a:buSzPct val="90000"/>
              <a:buFont typeface="Arial" charset="0"/>
              <a:buNone/>
            </a:pPr>
            <a:r>
              <a:rPr lang="zh-CN" altLang="en-US" sz="1350" dirty="0">
                <a:latin typeface="Consolas" panose="020B0609020204030204" pitchFamily="49" charset="0"/>
              </a:rPr>
              <a:t>    print('The total number of directories in '+path+' is:',dirNum)</a:t>
            </a:r>
          </a:p>
        </p:txBody>
      </p:sp>
      <p:sp>
        <p:nvSpPr>
          <p:cNvPr id="6" name="内容占位符 2"/>
          <p:cNvSpPr txBox="1">
            <a:spLocks/>
          </p:cNvSpPr>
          <p:nvPr/>
        </p:nvSpPr>
        <p:spPr bwMode="auto">
          <a:xfrm>
            <a:off x="683568" y="4869161"/>
            <a:ext cx="8229600" cy="1152128"/>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90000"/>
              <a:buFont typeface="Arial" charset="0"/>
              <a:buNone/>
            </a:pPr>
            <a:r>
              <a:rPr lang="zh-CN" altLang="en-US" sz="1350" dirty="0">
                <a:solidFill>
                  <a:srgbClr val="0000FF"/>
                </a:solidFill>
                <a:latin typeface="Consolas" panose="020B0609020204030204" pitchFamily="49" charset="0"/>
              </a:rPr>
              <a:t>if</a:t>
            </a:r>
            <a:r>
              <a:rPr lang="zh-CN" altLang="en-US" sz="1350" dirty="0">
                <a:latin typeface="Consolas" panose="020B0609020204030204" pitchFamily="49" charset="0"/>
              </a:rPr>
              <a:t> __name__=='__main__':</a:t>
            </a:r>
          </a:p>
          <a:p>
            <a:pPr marL="0" indent="0">
              <a:buSzPct val="90000"/>
              <a:buFont typeface="Arial" charset="0"/>
              <a:buNone/>
            </a:pPr>
            <a:r>
              <a:rPr lang="zh-CN" altLang="en-US" sz="1350" dirty="0">
                <a:latin typeface="Consolas" panose="020B0609020204030204" pitchFamily="49" charset="0"/>
              </a:rPr>
              <a:t>    path = r'd:\idapro6.5plus'</a:t>
            </a:r>
          </a:p>
          <a:p>
            <a:pPr marL="0" indent="0">
              <a:buSzPct val="90000"/>
              <a:buFont typeface="Arial" charset="0"/>
              <a:buNone/>
            </a:pPr>
            <a:r>
              <a:rPr lang="zh-CN" altLang="en-US" sz="1350" dirty="0">
                <a:latin typeface="Consolas" panose="020B0609020204030204" pitchFamily="49" charset="0"/>
              </a:rPr>
              <a:t>    main(path)</a:t>
            </a:r>
          </a:p>
          <a:p>
            <a:pPr marL="0" indent="0">
              <a:buSzPct val="90000"/>
              <a:buFont typeface="Arial" charset="0"/>
              <a:buNone/>
            </a:pPr>
            <a:r>
              <a:rPr lang="zh-CN" altLang="en-US" sz="1350" dirty="0">
                <a:latin typeface="Consolas" panose="020B0609020204030204" pitchFamily="49" charset="0"/>
              </a:rPr>
              <a:t>    output(path)</a:t>
            </a:r>
          </a:p>
        </p:txBody>
      </p:sp>
      <p:grpSp>
        <p:nvGrpSpPr>
          <p:cNvPr id="7" name="组合 6"/>
          <p:cNvGrpSpPr/>
          <p:nvPr/>
        </p:nvGrpSpPr>
        <p:grpSpPr>
          <a:xfrm>
            <a:off x="-1404665" y="95934"/>
            <a:ext cx="7920880" cy="668771"/>
            <a:chOff x="-995410" y="5184550"/>
            <a:chExt cx="7848872" cy="494650"/>
          </a:xfrm>
        </p:grpSpPr>
        <p:grpSp>
          <p:nvGrpSpPr>
            <p:cNvPr id="8" name="组合 7"/>
            <p:cNvGrpSpPr/>
            <p:nvPr/>
          </p:nvGrpSpPr>
          <p:grpSpPr>
            <a:xfrm>
              <a:off x="-995410" y="5184550"/>
              <a:ext cx="7848872" cy="494650"/>
              <a:chOff x="-1127767" y="5820119"/>
              <a:chExt cx="8549038" cy="647731"/>
            </a:xfrm>
          </p:grpSpPr>
          <p:sp>
            <p:nvSpPr>
              <p:cNvPr id="10"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1"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3912002272"/>
      </p:ext>
    </p:extLst>
  </p:cSld>
  <p:clrMapOvr>
    <a:masterClrMapping/>
  </p:clrMapOvr>
  <p:transition spd="slow" advClick="0">
    <p:pull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052736"/>
            <a:ext cx="8189595" cy="3395345"/>
          </a:xfrm>
        </p:spPr>
        <p:txBody>
          <a:bodyPr/>
          <a:lstStyle/>
          <a:p>
            <a:pPr fontAlgn="base">
              <a:buClr>
                <a:srgbClr val="FF0000"/>
              </a:buClr>
              <a:buFont typeface="Wingdings" panose="05000000000000000000" pitchFamily="2" charset="2"/>
              <a:buChar char="ü"/>
            </a:pPr>
            <a:r>
              <a:rPr lang="en-US" sz="1800" noProof="1">
                <a:latin typeface="+mn-ea"/>
              </a:rPr>
              <a:t>例</a:t>
            </a:r>
            <a:r>
              <a:rPr lang="zh-CN" altLang="en-US" sz="1800" noProof="1">
                <a:latin typeface="+mn-ea"/>
              </a:rPr>
              <a:t>：</a:t>
            </a:r>
            <a:r>
              <a:rPr lang="en-US" sz="1800" noProof="1">
                <a:latin typeface="+mn-ea"/>
              </a:rPr>
              <a:t>把记事本文件test.txt转换成Excel 2007+文件。test.txt文件中第一行为表头，从第二行开始是实际数据，并且表头和数据行中的不同字段信息都是用逗号分隔。</a:t>
            </a:r>
          </a:p>
        </p:txBody>
      </p:sp>
      <p:sp>
        <p:nvSpPr>
          <p:cNvPr id="4" name="矩形 3"/>
          <p:cNvSpPr/>
          <p:nvPr/>
        </p:nvSpPr>
        <p:spPr>
          <a:xfrm>
            <a:off x="1907704" y="2060848"/>
            <a:ext cx="6030416" cy="3416320"/>
          </a:xfrm>
          <a:prstGeom prst="rect">
            <a:avLst/>
          </a:prstGeom>
        </p:spPr>
        <p:txBody>
          <a:bodyPr wrap="square">
            <a:spAutoFit/>
          </a:bodyPr>
          <a:lstStyle/>
          <a:p>
            <a:pPr marL="0" indent="0">
              <a:buNone/>
            </a:pPr>
            <a:r>
              <a:rPr lang="en-US" altLang="zh-CN" sz="1600" noProof="1">
                <a:latin typeface="Consolas" panose="020B0609020204030204" pitchFamily="49" charset="0"/>
              </a:rPr>
              <a:t>from openpyxl import Workbook</a:t>
            </a:r>
          </a:p>
          <a:p>
            <a:pPr marL="0" indent="0">
              <a:buNone/>
            </a:pPr>
            <a:endParaRPr lang="en-US" altLang="zh-CN" sz="1600" noProof="1">
              <a:latin typeface="Consolas" panose="020B0609020204030204" pitchFamily="49" charset="0"/>
            </a:endParaRPr>
          </a:p>
          <a:p>
            <a:pPr marL="0" indent="0">
              <a:buNone/>
            </a:pPr>
            <a:r>
              <a:rPr lang="en-US" altLang="zh-CN" sz="1600" noProof="1">
                <a:latin typeface="Consolas" panose="020B0609020204030204" pitchFamily="49" charset="0"/>
              </a:rPr>
              <a:t>def main(txtFileName):</a:t>
            </a:r>
          </a:p>
          <a:p>
            <a:pPr marL="0" indent="0">
              <a:buNone/>
            </a:pPr>
            <a:r>
              <a:rPr lang="en-US" altLang="zh-CN" sz="1600" noProof="1">
                <a:latin typeface="Consolas" panose="020B0609020204030204" pitchFamily="49" charset="0"/>
              </a:rPr>
              <a:t>    new_XlsxFileName = txtFileName[:-3] + 'xlsx'</a:t>
            </a:r>
          </a:p>
          <a:p>
            <a:pPr marL="0" indent="0">
              <a:buNone/>
            </a:pPr>
            <a:r>
              <a:rPr lang="en-US" altLang="zh-CN" sz="1600" noProof="1">
                <a:latin typeface="Consolas" panose="020B0609020204030204" pitchFamily="49" charset="0"/>
              </a:rPr>
              <a:t>    wb = Workbook()</a:t>
            </a:r>
          </a:p>
          <a:p>
            <a:pPr marL="0" indent="0">
              <a:buNone/>
            </a:pPr>
            <a:r>
              <a:rPr lang="en-US" altLang="zh-CN" sz="1600" noProof="1">
                <a:latin typeface="Consolas" panose="020B0609020204030204" pitchFamily="49" charset="0"/>
              </a:rPr>
              <a:t>    ws = wb.worksheets[0]</a:t>
            </a:r>
          </a:p>
          <a:p>
            <a:pPr marL="0" indent="0">
              <a:buNone/>
            </a:pPr>
            <a:r>
              <a:rPr lang="en-US" altLang="zh-CN" sz="1600" noProof="1">
                <a:latin typeface="Consolas" panose="020B0609020204030204" pitchFamily="49" charset="0"/>
              </a:rPr>
              <a:t>    with open(txtFileName) as fp:</a:t>
            </a:r>
          </a:p>
          <a:p>
            <a:pPr marL="0" indent="0">
              <a:buNone/>
            </a:pPr>
            <a:r>
              <a:rPr lang="en-US" altLang="zh-CN" sz="1600" noProof="1">
                <a:latin typeface="Consolas" panose="020B0609020204030204" pitchFamily="49" charset="0"/>
              </a:rPr>
              <a:t>        for line in fp:</a:t>
            </a:r>
          </a:p>
          <a:p>
            <a:pPr marL="0" indent="0">
              <a:buNone/>
            </a:pPr>
            <a:r>
              <a:rPr lang="en-US" altLang="zh-CN" sz="1600" noProof="1">
                <a:latin typeface="Consolas" panose="020B0609020204030204" pitchFamily="49" charset="0"/>
              </a:rPr>
              <a:t>            line = line.strip().split(',')</a:t>
            </a:r>
          </a:p>
          <a:p>
            <a:pPr marL="0" indent="0">
              <a:buNone/>
            </a:pPr>
            <a:r>
              <a:rPr lang="en-US" altLang="zh-CN" sz="1600" noProof="1">
                <a:latin typeface="Consolas" panose="020B0609020204030204" pitchFamily="49" charset="0"/>
              </a:rPr>
              <a:t>            ws.append(line)</a:t>
            </a:r>
          </a:p>
          <a:p>
            <a:pPr marL="0" indent="0">
              <a:buNone/>
            </a:pPr>
            <a:r>
              <a:rPr lang="en-US" altLang="zh-CN" sz="1600" noProof="1">
                <a:latin typeface="Consolas" panose="020B0609020204030204" pitchFamily="49" charset="0"/>
              </a:rPr>
              <a:t>    wb.save(new_XlsxFileName)</a:t>
            </a:r>
          </a:p>
          <a:p>
            <a:pPr marL="0" indent="0">
              <a:buNone/>
            </a:pPr>
            <a:endParaRPr lang="en-US" altLang="zh-CN" sz="1600" noProof="1">
              <a:latin typeface="Consolas" panose="020B0609020204030204" pitchFamily="49" charset="0"/>
            </a:endParaRPr>
          </a:p>
          <a:p>
            <a:pPr marL="0" indent="0">
              <a:buNone/>
            </a:pPr>
            <a:r>
              <a:rPr lang="en-US" altLang="zh-CN" sz="1600" noProof="1">
                <a:latin typeface="Consolas" panose="020B0609020204030204" pitchFamily="49" charset="0"/>
              </a:rPr>
              <a:t>main('test.txt')</a:t>
            </a:r>
          </a:p>
        </p:txBody>
      </p:sp>
      <p:grpSp>
        <p:nvGrpSpPr>
          <p:cNvPr id="6" name="组合 5"/>
          <p:cNvGrpSpPr/>
          <p:nvPr/>
        </p:nvGrpSpPr>
        <p:grpSpPr>
          <a:xfrm>
            <a:off x="-1404665" y="95934"/>
            <a:ext cx="7920880" cy="668771"/>
            <a:chOff x="-995410" y="5184550"/>
            <a:chExt cx="7848872" cy="494650"/>
          </a:xfrm>
        </p:grpSpPr>
        <p:grpSp>
          <p:nvGrpSpPr>
            <p:cNvPr id="7" name="组合 6"/>
            <p:cNvGrpSpPr/>
            <p:nvPr/>
          </p:nvGrpSpPr>
          <p:grpSpPr>
            <a:xfrm>
              <a:off x="-995410" y="5184550"/>
              <a:ext cx="7848872" cy="494650"/>
              <a:chOff x="-1127767" y="5820119"/>
              <a:chExt cx="8549038" cy="647731"/>
            </a:xfrm>
          </p:grpSpPr>
          <p:sp>
            <p:nvSpPr>
              <p:cNvPr id="9"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82513437"/>
      </p:ext>
    </p:extLst>
  </p:cSld>
  <p:clrMapOvr>
    <a:masterClrMapping/>
  </p:clrMapOvr>
  <p:transition spd="slow" advClick="0">
    <p:pull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占位符 20482"/>
          <p:cNvSpPr>
            <a:spLocks noGrp="1"/>
          </p:cNvSpPr>
          <p:nvPr>
            <p:ph idx="1"/>
          </p:nvPr>
        </p:nvSpPr>
        <p:spPr>
          <a:xfrm>
            <a:off x="394445" y="1004720"/>
            <a:ext cx="8510840" cy="4678451"/>
          </a:xfrm>
        </p:spPr>
        <p:txBody>
          <a:bodyPr/>
          <a:lstStyle/>
          <a:p>
            <a:pPr fontAlgn="base">
              <a:spcBef>
                <a:spcPct val="0"/>
              </a:spcBef>
              <a:buClr>
                <a:srgbClr val="FF0000"/>
              </a:buClr>
              <a:buSzPct val="90000"/>
              <a:buFont typeface="Wingdings" panose="05000000000000000000" pitchFamily="2" charset="2"/>
              <a:buChar char="n"/>
            </a:pPr>
            <a:r>
              <a:rPr lang="zh-CN" altLang="en-US" sz="2400" b="1" noProof="1"/>
              <a:t>按文件中数据的组织形式</a:t>
            </a:r>
          </a:p>
          <a:p>
            <a:pPr marL="674370" indent="-342265">
              <a:lnSpc>
                <a:spcPct val="130000"/>
              </a:lnSpc>
              <a:spcBef>
                <a:spcPts val="1200"/>
              </a:spcBef>
              <a:spcAft>
                <a:spcPts val="600"/>
              </a:spcAft>
              <a:buClr>
                <a:srgbClr val="FF0000"/>
              </a:buClr>
              <a:buSzPct val="90000"/>
              <a:buFont typeface="Wingdings" panose="05000000000000000000" charset="0"/>
              <a:buChar char="ü"/>
            </a:pPr>
            <a:r>
              <a:rPr lang="zh-CN" altLang="en-US" sz="1800" b="1" noProof="1">
                <a:solidFill>
                  <a:srgbClr val="FF0000"/>
                </a:solidFill>
              </a:rPr>
              <a:t>文本文件</a:t>
            </a:r>
            <a:r>
              <a:rPr lang="en-US" altLang="zh-CN" sz="1800" b="1" noProof="1">
                <a:solidFill>
                  <a:srgbClr val="0000FF"/>
                </a:solidFill>
              </a:rPr>
              <a:t>(Text File)</a:t>
            </a:r>
            <a:r>
              <a:rPr lang="zh-CN" altLang="en-US" sz="1600" noProof="1"/>
              <a:t>：文本文件存储的是常规字符串，由若干文本行组成，通常每行以换行符'\n'结尾。</a:t>
            </a:r>
            <a:r>
              <a:rPr lang="zh-CN" altLang="en-US" sz="1600" noProof="1">
                <a:solidFill>
                  <a:srgbClr val="FF0000"/>
                </a:solidFill>
              </a:rPr>
              <a:t>常规字符串是指记事本或其他文本编辑器能正常显示、编辑并且人类能够直接阅读和理解的字符串</a:t>
            </a:r>
            <a:r>
              <a:rPr lang="zh-CN" altLang="en-US" sz="1600" noProof="1"/>
              <a:t>，如英文字母、汉字、数字字符串。文本文件可以使用字处理软件如gedit、记事本进行编辑。</a:t>
            </a:r>
          </a:p>
          <a:p>
            <a:pPr marL="674370" indent="-342265">
              <a:lnSpc>
                <a:spcPct val="130000"/>
              </a:lnSpc>
              <a:spcBef>
                <a:spcPts val="1200"/>
              </a:spcBef>
              <a:spcAft>
                <a:spcPts val="600"/>
              </a:spcAft>
              <a:buClr>
                <a:srgbClr val="FF0000"/>
              </a:buClr>
              <a:buSzPct val="90000"/>
              <a:buFont typeface="Wingdings" panose="05000000000000000000" charset="0"/>
              <a:buChar char="ü"/>
            </a:pPr>
            <a:r>
              <a:rPr lang="zh-CN" altLang="en-US" sz="1800" b="1" noProof="1">
                <a:solidFill>
                  <a:srgbClr val="FF0000"/>
                </a:solidFill>
              </a:rPr>
              <a:t>二进制文件</a:t>
            </a:r>
            <a:r>
              <a:rPr lang="en-US" altLang="zh-CN" sz="1800" b="1" noProof="1"/>
              <a:t>(</a:t>
            </a:r>
            <a:r>
              <a:rPr lang="en-US" altLang="zh-CN" sz="1800" b="1" noProof="1">
                <a:solidFill>
                  <a:srgbClr val="0000FF"/>
                </a:solidFill>
              </a:rPr>
              <a:t>Binary File</a:t>
            </a:r>
            <a:r>
              <a:rPr lang="en-US" altLang="zh-CN" sz="1800" b="1" noProof="1"/>
              <a:t>)</a:t>
            </a:r>
            <a:r>
              <a:rPr lang="zh-CN" altLang="en-US" sz="1600" noProof="1"/>
              <a:t>：</a:t>
            </a:r>
            <a:r>
              <a:rPr lang="zh-CN" altLang="en-US" sz="1600" noProof="1">
                <a:solidFill>
                  <a:srgbClr val="FF0000"/>
                </a:solidFill>
              </a:rPr>
              <a:t>二进制文件把对象内容以字节串(bytes)进行存储</a:t>
            </a:r>
            <a:r>
              <a:rPr lang="zh-CN" altLang="en-US" sz="1600" noProof="1"/>
              <a:t>，无法用记事本或其他普通字处理软件直接进行编辑，通常也无法被人类直接阅读和理解，</a:t>
            </a:r>
            <a:r>
              <a:rPr lang="zh-CN" altLang="en-US" sz="1600" noProof="1">
                <a:solidFill>
                  <a:srgbClr val="FF0000"/>
                </a:solidFill>
              </a:rPr>
              <a:t>需要使用专门的软件</a:t>
            </a:r>
            <a:r>
              <a:rPr lang="zh-CN" altLang="en-US" sz="1600" noProof="1"/>
              <a:t>进行解码后读取、显示、修改或执行。常见的如图形图像文件、音视频文件、可执行文件、资源文件、各种数据库文件、各类office文档等都属于二进制文件。</a:t>
            </a:r>
          </a:p>
        </p:txBody>
      </p:sp>
      <p:sp>
        <p:nvSpPr>
          <p:cNvPr id="6" name="矩形 5"/>
          <p:cNvSpPr/>
          <p:nvPr/>
        </p:nvSpPr>
        <p:spPr>
          <a:xfrm>
            <a:off x="751158" y="4960791"/>
            <a:ext cx="6286500" cy="415498"/>
          </a:xfrm>
          <a:prstGeom prst="rect">
            <a:avLst/>
          </a:prstGeom>
        </p:spPr>
        <p:txBody>
          <a:bodyPr wrap="square">
            <a:spAutoFit/>
          </a:bodyPr>
          <a:lstStyle/>
          <a:p>
            <a:pPr indent="269875" algn="just">
              <a:lnSpc>
                <a:spcPct val="150000"/>
              </a:lnSpc>
              <a:buClr>
                <a:srgbClr val="FF0000"/>
              </a:buClr>
              <a:buFont typeface="Wingdings" pitchFamily="2" charset="2"/>
              <a:buChar char="ü"/>
            </a:pPr>
            <a:r>
              <a:rPr lang="zh-CN" altLang="zh-CN" sz="1400" b="1" dirty="0">
                <a:latin typeface="Times New Roman" panose="02020603050405020304" pitchFamily="18" charset="0"/>
                <a:ea typeface="仿宋" panose="02010609060101010101" pitchFamily="49" charset="-122"/>
                <a:cs typeface="Times New Roman" pitchFamily="18" charset="0"/>
              </a:rPr>
              <a:t>二进制文件</a:t>
            </a:r>
            <a:r>
              <a:rPr lang="zh-CN" altLang="en-US" sz="1400" b="1" dirty="0">
                <a:latin typeface="Times New Roman" panose="02020603050405020304" pitchFamily="18" charset="0"/>
                <a:ea typeface="仿宋" panose="02010609060101010101" pitchFamily="49" charset="-122"/>
                <a:cs typeface="Times New Roman" pitchFamily="18" charset="0"/>
              </a:rPr>
              <a:t>：</a:t>
            </a:r>
            <a:r>
              <a:rPr lang="zh-CN" altLang="zh-CN" sz="1400" b="1" dirty="0">
                <a:latin typeface="Times New Roman" panose="02020603050405020304" pitchFamily="18" charset="0"/>
                <a:ea typeface="仿宋" panose="02010609060101010101" pitchFamily="49" charset="-122"/>
                <a:cs typeface="Times New Roman" pitchFamily="18" charset="0"/>
              </a:rPr>
              <a:t>比特</a:t>
            </a:r>
            <a:r>
              <a:rPr lang="en-US" altLang="zh-CN" sz="1400" b="1" dirty="0">
                <a:latin typeface="Times New Roman" panose="02020603050405020304" pitchFamily="18" charset="0"/>
                <a:ea typeface="仿宋" panose="02010609060101010101" pitchFamily="49" charset="-122"/>
                <a:cs typeface="Times New Roman" pitchFamily="18" charset="0"/>
              </a:rPr>
              <a:t>0</a:t>
            </a:r>
            <a:r>
              <a:rPr lang="zh-CN" altLang="zh-CN" sz="1400" b="1" dirty="0">
                <a:latin typeface="Times New Roman" panose="02020603050405020304" pitchFamily="18" charset="0"/>
                <a:ea typeface="仿宋" panose="02010609060101010101" pitchFamily="49" charset="-122"/>
                <a:cs typeface="Times New Roman" pitchFamily="18" charset="0"/>
              </a:rPr>
              <a:t>和比特</a:t>
            </a:r>
            <a:r>
              <a:rPr lang="en-US" altLang="zh-CN" sz="1400" b="1" dirty="0">
                <a:latin typeface="Times New Roman" panose="02020603050405020304" pitchFamily="18" charset="0"/>
                <a:ea typeface="仿宋" panose="02010609060101010101" pitchFamily="49" charset="-122"/>
                <a:cs typeface="Times New Roman" pitchFamily="18" charset="0"/>
              </a:rPr>
              <a:t>1</a:t>
            </a:r>
            <a:r>
              <a:rPr lang="zh-CN" altLang="zh-CN" sz="1400" b="1" dirty="0">
                <a:latin typeface="Times New Roman" panose="02020603050405020304" pitchFamily="18" charset="0"/>
                <a:ea typeface="仿宋" panose="02010609060101010101" pitchFamily="49" charset="-122"/>
                <a:cs typeface="Times New Roman" pitchFamily="18" charset="0"/>
              </a:rPr>
              <a:t>组成，没统一字符编码</a:t>
            </a:r>
            <a:endParaRPr lang="zh-CN" altLang="en-US" b="1" dirty="0">
              <a:latin typeface="Times New Roman" panose="02020603050405020304" pitchFamily="18" charset="0"/>
              <a:ea typeface="仿宋" panose="02010609060101010101" pitchFamily="49" charset="-122"/>
            </a:endParaRPr>
          </a:p>
        </p:txBody>
      </p:sp>
      <p:sp>
        <p:nvSpPr>
          <p:cNvPr id="7" name="矩形 6"/>
          <p:cNvSpPr/>
          <p:nvPr/>
        </p:nvSpPr>
        <p:spPr>
          <a:xfrm>
            <a:off x="709594" y="5421686"/>
            <a:ext cx="6951518" cy="415498"/>
          </a:xfrm>
          <a:prstGeom prst="rect">
            <a:avLst/>
          </a:prstGeom>
        </p:spPr>
        <p:txBody>
          <a:bodyPr wrap="square">
            <a:spAutoFit/>
          </a:bodyPr>
          <a:lstStyle/>
          <a:p>
            <a:pPr indent="269875" algn="just">
              <a:lnSpc>
                <a:spcPct val="150000"/>
              </a:lnSpc>
              <a:buClr>
                <a:srgbClr val="FF0000"/>
              </a:buClr>
              <a:buFont typeface="Wingdings" pitchFamily="2" charset="2"/>
              <a:buChar char="ü"/>
            </a:pPr>
            <a:r>
              <a:rPr lang="zh-CN" altLang="zh-CN" sz="1400" b="1" dirty="0">
                <a:latin typeface="Times New Roman" panose="02020603050405020304" pitchFamily="18" charset="0"/>
                <a:ea typeface="仿宋" panose="02010609060101010101" pitchFamily="49" charset="-122"/>
                <a:cs typeface="Times New Roman" pitchFamily="18" charset="0"/>
              </a:rPr>
              <a:t>二进制文件和文本文件最主要的区别在于</a:t>
            </a:r>
            <a:r>
              <a:rPr lang="zh-CN" altLang="zh-CN" sz="1400" b="1" dirty="0">
                <a:solidFill>
                  <a:srgbClr val="FF0000"/>
                </a:solidFill>
                <a:latin typeface="Times New Roman" panose="02020603050405020304" pitchFamily="18" charset="0"/>
                <a:ea typeface="仿宋" panose="02010609060101010101" pitchFamily="49" charset="-122"/>
                <a:cs typeface="Times New Roman" pitchFamily="18" charset="0"/>
              </a:rPr>
              <a:t>是否有统一的字符编码</a:t>
            </a:r>
            <a:endParaRPr lang="en-US" altLang="zh-CN" sz="1400" b="1" dirty="0">
              <a:solidFill>
                <a:srgbClr val="FF0000"/>
              </a:solidFill>
              <a:latin typeface="Times New Roman" panose="02020603050405020304" pitchFamily="18" charset="0"/>
              <a:ea typeface="仿宋" panose="02010609060101010101" pitchFamily="49" charset="-122"/>
              <a:cs typeface="Times New Roman" pitchFamily="18" charset="0"/>
            </a:endParaRPr>
          </a:p>
        </p:txBody>
      </p:sp>
      <p:grpSp>
        <p:nvGrpSpPr>
          <p:cNvPr id="8" name="组合 7"/>
          <p:cNvGrpSpPr/>
          <p:nvPr/>
        </p:nvGrpSpPr>
        <p:grpSpPr>
          <a:xfrm>
            <a:off x="5525653" y="4451673"/>
            <a:ext cx="1868718" cy="924616"/>
            <a:chOff x="7080019" y="5322831"/>
            <a:chExt cx="1868718" cy="924616"/>
          </a:xfrm>
        </p:grpSpPr>
        <p:pic>
          <p:nvPicPr>
            <p:cNvPr id="9" name="Picture 16"/>
            <p:cNvPicPr>
              <a:picLocks noChangeAspect="1" noChangeArrowheads="1"/>
            </p:cNvPicPr>
            <p:nvPr/>
          </p:nvPicPr>
          <p:blipFill>
            <a:blip r:embed="rId2" cstate="print"/>
            <a:srcRect/>
            <a:stretch>
              <a:fillRect/>
            </a:stretch>
          </p:blipFill>
          <p:spPr bwMode="auto">
            <a:xfrm>
              <a:off x="7081578" y="5518785"/>
              <a:ext cx="1266825" cy="266700"/>
            </a:xfrm>
            <a:prstGeom prst="rect">
              <a:avLst/>
            </a:prstGeom>
            <a:noFill/>
            <a:ln w="9525">
              <a:noFill/>
              <a:miter lim="800000"/>
              <a:headEnd/>
              <a:tailEnd/>
            </a:ln>
          </p:spPr>
        </p:pic>
        <p:pic>
          <p:nvPicPr>
            <p:cNvPr id="10" name="Picture 17"/>
            <p:cNvPicPr>
              <a:picLocks noChangeAspect="1" noChangeArrowheads="1"/>
            </p:cNvPicPr>
            <p:nvPr/>
          </p:nvPicPr>
          <p:blipFill>
            <a:blip r:embed="rId3" cstate="print"/>
            <a:srcRect/>
            <a:stretch>
              <a:fillRect/>
            </a:stretch>
          </p:blipFill>
          <p:spPr bwMode="auto">
            <a:xfrm>
              <a:off x="7080019" y="5322831"/>
              <a:ext cx="800100" cy="200025"/>
            </a:xfrm>
            <a:prstGeom prst="rect">
              <a:avLst/>
            </a:prstGeom>
            <a:noFill/>
            <a:ln w="9525">
              <a:noFill/>
              <a:miter lim="800000"/>
              <a:headEnd/>
              <a:tailEnd/>
            </a:ln>
          </p:spPr>
        </p:pic>
        <p:pic>
          <p:nvPicPr>
            <p:cNvPr id="11" name="Picture 2"/>
            <p:cNvPicPr>
              <a:picLocks noChangeAspect="1" noChangeArrowheads="1"/>
            </p:cNvPicPr>
            <p:nvPr/>
          </p:nvPicPr>
          <p:blipFill>
            <a:blip r:embed="rId4" cstate="print"/>
            <a:srcRect/>
            <a:stretch>
              <a:fillRect/>
            </a:stretch>
          </p:blipFill>
          <p:spPr bwMode="auto">
            <a:xfrm>
              <a:off x="7081837" y="5790247"/>
              <a:ext cx="1866900" cy="457200"/>
            </a:xfrm>
            <a:prstGeom prst="rect">
              <a:avLst/>
            </a:prstGeom>
            <a:noFill/>
            <a:ln w="9525">
              <a:noFill/>
              <a:miter lim="800000"/>
              <a:headEnd/>
              <a:tailEnd/>
            </a:ln>
          </p:spPr>
        </p:pic>
      </p:grpSp>
      <p:sp>
        <p:nvSpPr>
          <p:cNvPr id="12" name="矩形 11"/>
          <p:cNvSpPr/>
          <p:nvPr/>
        </p:nvSpPr>
        <p:spPr>
          <a:xfrm>
            <a:off x="4329564" y="5999044"/>
            <a:ext cx="2690160"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仿宋" panose="02010609060101010101" pitchFamily="49" charset="-122"/>
              </a:rPr>
              <a:t>ASCII</a:t>
            </a:r>
            <a:r>
              <a:rPr lang="zh-CN" altLang="en-US" b="1" dirty="0">
                <a:solidFill>
                  <a:srgbClr val="0000FF"/>
                </a:solidFill>
                <a:latin typeface="Times New Roman" panose="02020603050405020304" pitchFamily="18" charset="0"/>
                <a:ea typeface="仿宋" panose="02010609060101010101" pitchFamily="49" charset="-122"/>
              </a:rPr>
              <a:t>码、</a:t>
            </a:r>
            <a:r>
              <a:rPr lang="en-US" altLang="zh-CN" b="1" dirty="0">
                <a:solidFill>
                  <a:srgbClr val="0000FF"/>
                </a:solidFill>
                <a:latin typeface="Times New Roman" panose="02020603050405020304" pitchFamily="18" charset="0"/>
                <a:ea typeface="仿宋" panose="02010609060101010101" pitchFamily="49" charset="-122"/>
              </a:rPr>
              <a:t>GBK</a:t>
            </a:r>
            <a:r>
              <a:rPr lang="zh-CN" altLang="en-US" b="1" dirty="0">
                <a:solidFill>
                  <a:srgbClr val="0000FF"/>
                </a:solidFill>
                <a:latin typeface="Times New Roman" panose="02020603050405020304" pitchFamily="18" charset="0"/>
                <a:ea typeface="仿宋" panose="02010609060101010101" pitchFamily="49" charset="-122"/>
              </a:rPr>
              <a:t>、</a:t>
            </a:r>
            <a:r>
              <a:rPr lang="en-US" altLang="zh-CN" b="1" dirty="0">
                <a:solidFill>
                  <a:srgbClr val="0000FF"/>
                </a:solidFill>
                <a:latin typeface="Times New Roman" panose="02020603050405020304" pitchFamily="18" charset="0"/>
                <a:ea typeface="仿宋" panose="02010609060101010101" pitchFamily="49" charset="-122"/>
              </a:rPr>
              <a:t>UTF-8</a:t>
            </a:r>
            <a:endParaRPr lang="zh-CN" altLang="en-US" b="1" dirty="0">
              <a:solidFill>
                <a:srgbClr val="0000FF"/>
              </a:solidFill>
              <a:latin typeface="Times New Roman" panose="02020603050405020304" pitchFamily="18" charset="0"/>
              <a:ea typeface="仿宋" panose="02010609060101010101" pitchFamily="49" charset="-122"/>
            </a:endParaRPr>
          </a:p>
        </p:txBody>
      </p:sp>
      <p:grpSp>
        <p:nvGrpSpPr>
          <p:cNvPr id="13" name="组合 12"/>
          <p:cNvGrpSpPr/>
          <p:nvPr/>
        </p:nvGrpSpPr>
        <p:grpSpPr>
          <a:xfrm>
            <a:off x="251520" y="116632"/>
            <a:ext cx="4231148" cy="684042"/>
            <a:chOff x="670633" y="1326432"/>
            <a:chExt cx="4231148" cy="684042"/>
          </a:xfrm>
        </p:grpSpPr>
        <p:sp>
          <p:nvSpPr>
            <p:cNvPr id="14"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15" name="组合 14"/>
            <p:cNvGrpSpPr/>
            <p:nvPr/>
          </p:nvGrpSpPr>
          <p:grpSpPr>
            <a:xfrm>
              <a:off x="958665" y="1327471"/>
              <a:ext cx="842977" cy="683003"/>
              <a:chOff x="958665" y="1327471"/>
              <a:chExt cx="842977" cy="683003"/>
            </a:xfrm>
          </p:grpSpPr>
          <p:sp>
            <p:nvSpPr>
              <p:cNvPr id="16"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17" name="图片 16" descr="1.jpg"/>
              <p:cNvPicPr>
                <a:picLocks noChangeAspect="1"/>
              </p:cNvPicPr>
              <p:nvPr/>
            </p:nvPicPr>
            <p:blipFill>
              <a:blip r:embed="rId5"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3856692873"/>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20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2000"/>
                                        <p:tgtEl>
                                          <p:spTgt spid="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uiExpand="1" build="p"/>
      <p:bldP spid="6" grpId="0" build="allAtOnce"/>
      <p:bldP spid="7" grpId="0" build="allAtOnce"/>
      <p:bldP spid="1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229600" cy="4678451"/>
          </a:xfrm>
        </p:spPr>
        <p:txBody>
          <a:bodyPr/>
          <a:lstStyle/>
          <a:p>
            <a:pPr fontAlgn="base">
              <a:buClr>
                <a:srgbClr val="FF0000"/>
              </a:buClr>
              <a:buFont typeface="Wingdings" panose="05000000000000000000" pitchFamily="2" charset="2"/>
              <a:buChar char="ü"/>
            </a:pPr>
            <a:r>
              <a:rPr lang="en-US" sz="2000" b="1" noProof="1">
                <a:latin typeface="+mn-ea"/>
              </a:rPr>
              <a:t>例</a:t>
            </a:r>
            <a:r>
              <a:rPr lang="zh-CN" altLang="en-US" sz="2000" b="1" noProof="1">
                <a:latin typeface="+mn-ea"/>
              </a:rPr>
              <a:t>：</a:t>
            </a:r>
            <a:r>
              <a:rPr lang="en-US" sz="2000" b="1" noProof="1">
                <a:latin typeface="+mn-ea"/>
              </a:rPr>
              <a:t>提取docx文档中例题、插图和表格清单</a:t>
            </a:r>
            <a:r>
              <a:rPr lang="en-US" sz="1800" noProof="1">
                <a:latin typeface="+mn-ea"/>
              </a:rPr>
              <a:t>。</a:t>
            </a:r>
          </a:p>
          <a:p>
            <a:pPr marL="0" indent="0">
              <a:buNone/>
            </a:pPr>
            <a:endParaRPr lang="en-US" sz="1350" noProof="1"/>
          </a:p>
        </p:txBody>
      </p:sp>
      <p:sp>
        <p:nvSpPr>
          <p:cNvPr id="4" name="矩形 3"/>
          <p:cNvSpPr/>
          <p:nvPr/>
        </p:nvSpPr>
        <p:spPr>
          <a:xfrm>
            <a:off x="1305980" y="1628800"/>
            <a:ext cx="6408712" cy="1354217"/>
          </a:xfrm>
          <a:prstGeom prst="rect">
            <a:avLst/>
          </a:prstGeom>
        </p:spPr>
        <p:txBody>
          <a:bodyPr wrap="square">
            <a:spAutoFit/>
          </a:bodyPr>
          <a:lstStyle/>
          <a:p>
            <a:pPr marL="0" indent="0">
              <a:buNone/>
            </a:pPr>
            <a:r>
              <a:rPr lang="en-US" altLang="zh-CN" sz="1600" noProof="1">
                <a:latin typeface="Consolas" panose="020B0609020204030204" pitchFamily="49" charset="0"/>
              </a:rPr>
              <a:t>from docx import Document</a:t>
            </a:r>
          </a:p>
          <a:p>
            <a:pPr marL="0" indent="0">
              <a:buNone/>
            </a:pPr>
            <a:r>
              <a:rPr lang="en-US" altLang="zh-CN" sz="1600" noProof="1">
                <a:latin typeface="Consolas" panose="020B0609020204030204" pitchFamily="49" charset="0"/>
              </a:rPr>
              <a:t>import re</a:t>
            </a:r>
          </a:p>
          <a:p>
            <a:pPr marL="0" indent="0">
              <a:buNone/>
            </a:pPr>
            <a:endParaRPr lang="en-US" altLang="zh-CN" sz="1600" noProof="1">
              <a:latin typeface="Consolas" panose="020B0609020204030204" pitchFamily="49" charset="0"/>
            </a:endParaRPr>
          </a:p>
          <a:p>
            <a:pPr marL="0" indent="0">
              <a:buNone/>
            </a:pPr>
            <a:r>
              <a:rPr lang="en-US" altLang="zh-CN" sz="1600" noProof="1">
                <a:latin typeface="Consolas" panose="020B0609020204030204" pitchFamily="49" charset="0"/>
              </a:rPr>
              <a:t>result = {'li':[], 'fig':[], 'tab':[]}</a:t>
            </a:r>
          </a:p>
          <a:p>
            <a:pPr marL="0" indent="0">
              <a:buNone/>
            </a:pPr>
            <a:r>
              <a:rPr lang="en-US" altLang="zh-CN" sz="1600" noProof="1">
                <a:latin typeface="Consolas" panose="020B0609020204030204" pitchFamily="49" charset="0"/>
              </a:rPr>
              <a:t>doc = Document(r'C:\Python.docx')</a:t>
            </a:r>
          </a:p>
        </p:txBody>
      </p:sp>
      <p:sp>
        <p:nvSpPr>
          <p:cNvPr id="6" name="Content Placeholder 2"/>
          <p:cNvSpPr txBox="1">
            <a:spLocks/>
          </p:cNvSpPr>
          <p:nvPr/>
        </p:nvSpPr>
        <p:spPr bwMode="auto">
          <a:xfrm>
            <a:off x="1305980" y="3140968"/>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altLang="en-US" sz="1400" b="1" dirty="0">
                <a:latin typeface="Consolas" panose="020B0609020204030204" pitchFamily="49" charset="0"/>
              </a:rPr>
              <a:t>for p in </a:t>
            </a:r>
            <a:r>
              <a:rPr lang="en-US" altLang="en-US" sz="1400" b="1" dirty="0" err="1">
                <a:latin typeface="Consolas" panose="020B0609020204030204" pitchFamily="49" charset="0"/>
              </a:rPr>
              <a:t>doc.paragraphs</a:t>
            </a:r>
            <a:r>
              <a:rPr lang="en-US" altLang="en-US" sz="1400" b="1" dirty="0">
                <a:latin typeface="Consolas" panose="020B0609020204030204" pitchFamily="49" charset="0"/>
              </a:rPr>
              <a:t>:                 #</a:t>
            </a:r>
            <a:r>
              <a:rPr lang="en-US" altLang="en-US" sz="1400" b="1" dirty="0" err="1">
                <a:latin typeface="Consolas" panose="020B0609020204030204" pitchFamily="49" charset="0"/>
              </a:rPr>
              <a:t>遍历文档所有段落</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t = </a:t>
            </a:r>
            <a:r>
              <a:rPr lang="en-US" altLang="en-US" sz="1400" b="1" dirty="0" err="1">
                <a:latin typeface="Consolas" panose="020B0609020204030204" pitchFamily="49" charset="0"/>
              </a:rPr>
              <a:t>p.text</a:t>
            </a:r>
            <a:r>
              <a:rPr lang="en-US" altLang="en-US" sz="1400" b="1" dirty="0">
                <a:latin typeface="Consolas" panose="020B0609020204030204" pitchFamily="49" charset="0"/>
              </a:rPr>
              <a:t>                           #</a:t>
            </a:r>
            <a:r>
              <a:rPr lang="en-US" altLang="en-US" sz="1400" b="1" dirty="0" err="1">
                <a:latin typeface="Consolas" panose="020B0609020204030204" pitchFamily="49" charset="0"/>
              </a:rPr>
              <a:t>获取每一段的文本</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if </a:t>
            </a:r>
            <a:r>
              <a:rPr lang="en-US" altLang="en-US" sz="1400" b="1" dirty="0" err="1">
                <a:latin typeface="Consolas" panose="020B0609020204030204" pitchFamily="49" charset="0"/>
              </a:rPr>
              <a:t>re.match</a:t>
            </a:r>
            <a:r>
              <a:rPr lang="en-US" altLang="en-US" sz="1400" b="1" dirty="0">
                <a:latin typeface="Consolas" panose="020B0609020204030204" pitchFamily="49" charset="0"/>
              </a:rPr>
              <a:t>('例\d+-\d+ ', t):        #</a:t>
            </a:r>
            <a:r>
              <a:rPr lang="en-US" altLang="en-US" sz="1400" b="1" dirty="0" err="1">
                <a:latin typeface="Consolas" panose="020B0609020204030204" pitchFamily="49" charset="0"/>
              </a:rPr>
              <a:t>例题</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result['li'].append(t)</a:t>
            </a:r>
          </a:p>
          <a:p>
            <a:pPr marL="0" indent="0">
              <a:buFont typeface="Arial" charset="0"/>
              <a:buNone/>
            </a:pPr>
            <a:r>
              <a:rPr lang="en-US" altLang="en-US" sz="1400" b="1" dirty="0">
                <a:latin typeface="Consolas" panose="020B0609020204030204" pitchFamily="49" charset="0"/>
              </a:rPr>
              <a:t>    </a:t>
            </a:r>
            <a:r>
              <a:rPr lang="en-US" altLang="en-US" sz="1400" b="1" dirty="0" err="1">
                <a:latin typeface="Consolas" panose="020B0609020204030204" pitchFamily="49" charset="0"/>
              </a:rPr>
              <a:t>elif</a:t>
            </a:r>
            <a:r>
              <a:rPr lang="en-US" altLang="en-US" sz="1400" b="1" dirty="0">
                <a:latin typeface="Consolas" panose="020B0609020204030204" pitchFamily="49" charset="0"/>
              </a:rPr>
              <a:t> </a:t>
            </a:r>
            <a:r>
              <a:rPr lang="en-US" altLang="en-US" sz="1400" b="1" dirty="0" err="1">
                <a:latin typeface="Consolas" panose="020B0609020204030204" pitchFamily="49" charset="0"/>
              </a:rPr>
              <a:t>re.match</a:t>
            </a:r>
            <a:r>
              <a:rPr lang="en-US" altLang="en-US" sz="1400" b="1" dirty="0">
                <a:latin typeface="Consolas" panose="020B0609020204030204" pitchFamily="49" charset="0"/>
              </a:rPr>
              <a:t>('图\d+-\d+ ', t):       #</a:t>
            </a:r>
            <a:r>
              <a:rPr lang="en-US" altLang="en-US" sz="1400" b="1" dirty="0" err="1">
                <a:latin typeface="Consolas" panose="020B0609020204030204" pitchFamily="49" charset="0"/>
              </a:rPr>
              <a:t>插图</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result['fig'].append(t)</a:t>
            </a:r>
          </a:p>
          <a:p>
            <a:pPr marL="0" indent="0">
              <a:buFont typeface="Arial" charset="0"/>
              <a:buNone/>
            </a:pPr>
            <a:r>
              <a:rPr lang="en-US" altLang="en-US" sz="1400" b="1" dirty="0">
                <a:latin typeface="Consolas" panose="020B0609020204030204" pitchFamily="49" charset="0"/>
              </a:rPr>
              <a:t>    </a:t>
            </a:r>
            <a:r>
              <a:rPr lang="en-US" altLang="en-US" sz="1400" b="1" dirty="0" err="1">
                <a:latin typeface="Consolas" panose="020B0609020204030204" pitchFamily="49" charset="0"/>
              </a:rPr>
              <a:t>elif</a:t>
            </a:r>
            <a:r>
              <a:rPr lang="en-US" altLang="en-US" sz="1400" b="1" dirty="0">
                <a:latin typeface="Consolas" panose="020B0609020204030204" pitchFamily="49" charset="0"/>
              </a:rPr>
              <a:t> </a:t>
            </a:r>
            <a:r>
              <a:rPr lang="en-US" altLang="en-US" sz="1400" b="1" dirty="0" err="1">
                <a:latin typeface="Consolas" panose="020B0609020204030204" pitchFamily="49" charset="0"/>
              </a:rPr>
              <a:t>re.match</a:t>
            </a:r>
            <a:r>
              <a:rPr lang="en-US" altLang="en-US" sz="1400" b="1" dirty="0">
                <a:latin typeface="Consolas" panose="020B0609020204030204" pitchFamily="49" charset="0"/>
              </a:rPr>
              <a:t>('表\d+-\d+ ', t):       #</a:t>
            </a:r>
            <a:r>
              <a:rPr lang="en-US" altLang="en-US" sz="1400" b="1" dirty="0" err="1">
                <a:latin typeface="Consolas" panose="020B0609020204030204" pitchFamily="49" charset="0"/>
              </a:rPr>
              <a:t>表格</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result['tab'].append(t)</a:t>
            </a:r>
          </a:p>
          <a:p>
            <a:pPr marL="0" indent="0">
              <a:buFont typeface="Arial" charset="0"/>
              <a:buNone/>
            </a:pP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for key in </a:t>
            </a:r>
            <a:r>
              <a:rPr lang="en-US" altLang="en-US" sz="1400" b="1" dirty="0" err="1">
                <a:latin typeface="Consolas" panose="020B0609020204030204" pitchFamily="49" charset="0"/>
              </a:rPr>
              <a:t>result.keys</a:t>
            </a:r>
            <a:r>
              <a:rPr lang="en-US" altLang="en-US" sz="1400" b="1" dirty="0">
                <a:latin typeface="Consolas" panose="020B0609020204030204" pitchFamily="49" charset="0"/>
              </a:rPr>
              <a:t>():                 #</a:t>
            </a:r>
            <a:r>
              <a:rPr lang="en-US" altLang="en-US" sz="1400" b="1" dirty="0" err="1">
                <a:latin typeface="Consolas" panose="020B0609020204030204" pitchFamily="49" charset="0"/>
              </a:rPr>
              <a:t>输出结果</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print('='*30)</a:t>
            </a:r>
          </a:p>
          <a:p>
            <a:pPr marL="0" indent="0">
              <a:buFont typeface="Arial" charset="0"/>
              <a:buNone/>
            </a:pPr>
            <a:r>
              <a:rPr lang="en-US" altLang="en-US" sz="1400" b="1" dirty="0">
                <a:latin typeface="Consolas" panose="020B0609020204030204" pitchFamily="49" charset="0"/>
              </a:rPr>
              <a:t>    for value in result[key]:</a:t>
            </a:r>
          </a:p>
          <a:p>
            <a:pPr marL="0" indent="0">
              <a:buFont typeface="Arial" charset="0"/>
              <a:buNone/>
            </a:pPr>
            <a:r>
              <a:rPr lang="en-US" altLang="en-US" sz="1400" b="1" dirty="0">
                <a:latin typeface="Consolas" panose="020B0609020204030204" pitchFamily="49" charset="0"/>
              </a:rPr>
              <a:t>        print(value)</a:t>
            </a:r>
          </a:p>
        </p:txBody>
      </p:sp>
      <p:grpSp>
        <p:nvGrpSpPr>
          <p:cNvPr id="7" name="组合 6"/>
          <p:cNvGrpSpPr/>
          <p:nvPr/>
        </p:nvGrpSpPr>
        <p:grpSpPr>
          <a:xfrm>
            <a:off x="-1404665" y="95934"/>
            <a:ext cx="7920880" cy="668771"/>
            <a:chOff x="-995410" y="5184550"/>
            <a:chExt cx="7848872" cy="494650"/>
          </a:xfrm>
        </p:grpSpPr>
        <p:grpSp>
          <p:nvGrpSpPr>
            <p:cNvPr id="8" name="组合 7"/>
            <p:cNvGrpSpPr/>
            <p:nvPr/>
          </p:nvGrpSpPr>
          <p:grpSpPr>
            <a:xfrm>
              <a:off x="-995410" y="5184550"/>
              <a:ext cx="7848872" cy="494650"/>
              <a:chOff x="-1127767" y="5820119"/>
              <a:chExt cx="8549038" cy="647731"/>
            </a:xfrm>
          </p:grpSpPr>
          <p:sp>
            <p:nvSpPr>
              <p:cNvPr id="10"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1"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421660823"/>
      </p:ext>
    </p:extLst>
  </p:cSld>
  <p:clrMapOvr>
    <a:masterClrMapping/>
  </p:clrMapOvr>
  <p:transition spd="slow" advClick="0">
    <p:pull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07"/>
          <p:cNvGrpSpPr/>
          <p:nvPr/>
        </p:nvGrpSpPr>
        <p:grpSpPr>
          <a:xfrm>
            <a:off x="543012" y="93590"/>
            <a:ext cx="4087592" cy="684275"/>
            <a:chOff x="939802" y="5062184"/>
            <a:chExt cx="4087592" cy="684275"/>
          </a:xfrm>
        </p:grpSpPr>
        <p:grpSp>
          <p:nvGrpSpPr>
            <p:cNvPr id="5" name="组合 33"/>
            <p:cNvGrpSpPr/>
            <p:nvPr/>
          </p:nvGrpSpPr>
          <p:grpSpPr>
            <a:xfrm>
              <a:off x="939802" y="5098728"/>
              <a:ext cx="813499" cy="647731"/>
              <a:chOff x="6068613" y="2138334"/>
              <a:chExt cx="412166" cy="348468"/>
            </a:xfrm>
          </p:grpSpPr>
          <p:sp>
            <p:nvSpPr>
              <p:cNvPr id="7" name="Freeform 5"/>
              <p:cNvSpPr>
                <a:spLocks/>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KSO_Shape"/>
              <p:cNvSpPr>
                <a:spLocks/>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b="1" dirty="0">
                  <a:solidFill>
                    <a:srgbClr val="FFFFFF"/>
                  </a:solidFill>
                  <a:ea typeface="微软雅黑" pitchFamily="34" charset="-122"/>
                </a:endParaRPr>
              </a:p>
            </p:txBody>
          </p:sp>
        </p:grpSp>
        <p:sp>
          <p:nvSpPr>
            <p:cNvPr id="6" name="TextBox 6"/>
            <p:cNvSpPr txBox="1">
              <a:spLocks noChangeArrowheads="1"/>
            </p:cNvSpPr>
            <p:nvPr/>
          </p:nvSpPr>
          <p:spPr bwMode="auto">
            <a:xfrm>
              <a:off x="1520154"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7.7  </a:t>
              </a:r>
              <a:r>
                <a:rPr lang="zh-CN" altLang="en-US" sz="3600" b="1" dirty="0">
                  <a:latin typeface="Times New Roman" pitchFamily="18" charset="0"/>
                  <a:ea typeface="黑体" pitchFamily="49" charset="-122"/>
                </a:rPr>
                <a:t>本章小结</a:t>
              </a:r>
            </a:p>
          </p:txBody>
        </p:sp>
      </p:grpSp>
      <p:grpSp>
        <p:nvGrpSpPr>
          <p:cNvPr id="9" name="组合 8"/>
          <p:cNvGrpSpPr/>
          <p:nvPr/>
        </p:nvGrpSpPr>
        <p:grpSpPr>
          <a:xfrm>
            <a:off x="921980" y="1088583"/>
            <a:ext cx="2378140" cy="668910"/>
            <a:chOff x="927100" y="1197990"/>
            <a:chExt cx="2378140" cy="668910"/>
          </a:xfrm>
        </p:grpSpPr>
        <p:sp>
          <p:nvSpPr>
            <p:cNvPr id="10" name="矩形 9"/>
            <p:cNvSpPr/>
            <p:nvPr/>
          </p:nvSpPr>
          <p:spPr>
            <a:xfrm>
              <a:off x="1472687" y="1197990"/>
              <a:ext cx="1832553" cy="584775"/>
            </a:xfrm>
            <a:prstGeom prst="rect">
              <a:avLst/>
            </a:prstGeom>
          </p:spPr>
          <p:txBody>
            <a:bodyPr wrap="none">
              <a:spAutoFit/>
            </a:bodyPr>
            <a:lstStyle/>
            <a:p>
              <a:pPr>
                <a:buClr>
                  <a:srgbClr val="FF0000"/>
                </a:buClr>
              </a:pPr>
              <a:r>
                <a:rPr lang="zh-CN" altLang="en-US" sz="3200" b="1" dirty="0">
                  <a:latin typeface="Verdana" pitchFamily="34" charset="0"/>
                  <a:ea typeface="黑体" pitchFamily="49" charset="-122"/>
                </a:rPr>
                <a:t>内容回顾</a:t>
              </a:r>
            </a:p>
          </p:txBody>
        </p:sp>
        <p:grpSp>
          <p:nvGrpSpPr>
            <p:cNvPr id="11" name="组合 99"/>
            <p:cNvGrpSpPr/>
            <p:nvPr/>
          </p:nvGrpSpPr>
          <p:grpSpPr>
            <a:xfrm>
              <a:off x="927100" y="1214339"/>
              <a:ext cx="643729" cy="652561"/>
              <a:chOff x="5547069" y="765931"/>
              <a:chExt cx="1482696" cy="1322356"/>
            </a:xfrm>
          </p:grpSpPr>
          <p:grpSp>
            <p:nvGrpSpPr>
              <p:cNvPr id="12" name="组合 38"/>
              <p:cNvGrpSpPr/>
              <p:nvPr/>
            </p:nvGrpSpPr>
            <p:grpSpPr>
              <a:xfrm>
                <a:off x="5547069" y="765931"/>
                <a:ext cx="1482696" cy="1322356"/>
                <a:chOff x="3337529" y="1161598"/>
                <a:chExt cx="2138277" cy="1907040"/>
              </a:xfrm>
            </p:grpSpPr>
            <p:sp>
              <p:nvSpPr>
                <p:cNvPr id="16" name="任意多边形 15"/>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00AF92"/>
                </a:solidFill>
                <a:ln w="19050">
                  <a:noFill/>
                </a:ln>
                <a:effectLst>
                  <a:innerShdw blurRad="63500" dist="63500" dir="2700000">
                    <a:prstClr val="black">
                      <a:alpha val="50000"/>
                    </a:prstClr>
                  </a:innerShdw>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17"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 name="Freeform 5"/>
                <p:cNvSpPr>
                  <a:spLocks/>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13" name="Group 17"/>
              <p:cNvGrpSpPr>
                <a:grpSpLocks noChangeAspect="1"/>
              </p:cNvGrpSpPr>
              <p:nvPr/>
            </p:nvGrpSpPr>
            <p:grpSpPr bwMode="auto">
              <a:xfrm>
                <a:off x="6087464" y="1170184"/>
                <a:ext cx="457188" cy="490764"/>
                <a:chOff x="231" y="1205"/>
                <a:chExt cx="640" cy="687"/>
              </a:xfrm>
              <a:solidFill>
                <a:srgbClr val="00AF92"/>
              </a:solidFill>
            </p:grpSpPr>
            <p:sp>
              <p:nvSpPr>
                <p:cNvPr id="14"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sp>
        <p:nvSpPr>
          <p:cNvPr id="21" name="矩形 20"/>
          <p:cNvSpPr/>
          <p:nvPr/>
        </p:nvSpPr>
        <p:spPr>
          <a:xfrm>
            <a:off x="1465147" y="1796617"/>
            <a:ext cx="4227439" cy="2031325"/>
          </a:xfrm>
          <a:prstGeom prst="rect">
            <a:avLst/>
          </a:prstGeom>
        </p:spPr>
        <p:txBody>
          <a:bodyPr wrap="none">
            <a:spAutoFit/>
          </a:bodyPr>
          <a:lstStyle/>
          <a:p>
            <a:pPr>
              <a:spcBef>
                <a:spcPts val="600"/>
              </a:spcBef>
              <a:spcAft>
                <a:spcPts val="600"/>
              </a:spcAft>
              <a:buClr>
                <a:srgbClr val="FF0000"/>
              </a:buClr>
              <a:buFont typeface="Wingdings" pitchFamily="2" charset="2"/>
              <a:buChar char="Ø"/>
            </a:pPr>
            <a:r>
              <a:rPr lang="zh-CN" altLang="en-US" sz="2400" b="1" dirty="0"/>
              <a:t> 文件操作的相关概念</a:t>
            </a:r>
            <a:endParaRPr lang="en-US" altLang="zh-CN" sz="2400" b="1" dirty="0"/>
          </a:p>
          <a:p>
            <a:pPr>
              <a:spcBef>
                <a:spcPts val="600"/>
              </a:spcBef>
              <a:spcAft>
                <a:spcPts val="600"/>
              </a:spcAft>
              <a:buClr>
                <a:srgbClr val="FF0000"/>
              </a:buClr>
              <a:buFont typeface="Wingdings" pitchFamily="2" charset="2"/>
              <a:buChar char="Ø"/>
            </a:pPr>
            <a:r>
              <a:rPr lang="zh-CN" altLang="en-US" sz="2400" b="1" dirty="0"/>
              <a:t> 两种文件形式及其操作模块</a:t>
            </a:r>
            <a:endParaRPr lang="en-US" altLang="zh-CN" sz="2400" b="1" dirty="0"/>
          </a:p>
          <a:p>
            <a:pPr>
              <a:spcBef>
                <a:spcPts val="600"/>
              </a:spcBef>
              <a:spcAft>
                <a:spcPts val="600"/>
              </a:spcAft>
              <a:buClr>
                <a:srgbClr val="FF0000"/>
              </a:buClr>
              <a:buFont typeface="Wingdings" pitchFamily="2" charset="2"/>
              <a:buChar char="Ø"/>
            </a:pPr>
            <a:r>
              <a:rPr lang="zh-CN" altLang="en-US" sz="2400" dirty="0">
                <a:latin typeface="Times New Roman" pitchFamily="18" charset="0"/>
                <a:ea typeface="黑体" pitchFamily="49" charset="-122"/>
              </a:rPr>
              <a:t> 数据组织形式</a:t>
            </a:r>
            <a:endParaRPr lang="en-US" altLang="zh-CN" sz="2400" dirty="0">
              <a:latin typeface="Times New Roman" pitchFamily="18" charset="0"/>
              <a:ea typeface="黑体" pitchFamily="49" charset="-122"/>
            </a:endParaRPr>
          </a:p>
          <a:p>
            <a:pPr>
              <a:spcBef>
                <a:spcPts val="600"/>
              </a:spcBef>
              <a:spcAft>
                <a:spcPts val="600"/>
              </a:spcAft>
              <a:buClr>
                <a:srgbClr val="FF0000"/>
              </a:buClr>
              <a:buFont typeface="Wingdings" pitchFamily="2" charset="2"/>
              <a:buChar char="Ø"/>
            </a:pPr>
            <a:r>
              <a:rPr lang="en-US" altLang="zh-CN" sz="2400" dirty="0">
                <a:latin typeface="Times New Roman" pitchFamily="18" charset="0"/>
                <a:ea typeface="黑体" pitchFamily="49" charset="-122"/>
              </a:rPr>
              <a:t> </a:t>
            </a:r>
            <a:r>
              <a:rPr lang="zh-CN" altLang="en-US" sz="2400" dirty="0">
                <a:latin typeface="Times New Roman" pitchFamily="18" charset="0"/>
                <a:ea typeface="黑体" pitchFamily="49" charset="-122"/>
              </a:rPr>
              <a:t>实际应用</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71</a:t>
            </a:fld>
            <a:endParaRPr lang="zh-CN" altLang="en-US" dirty="0"/>
          </a:p>
        </p:txBody>
      </p:sp>
    </p:spTree>
    <p:extLst>
      <p:ext uri="{BB962C8B-B14F-4D97-AF65-F5344CB8AC3E}">
        <p14:creationId xmlns:p14="http://schemas.microsoft.com/office/powerpoint/2010/main" val="1889814446"/>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图片_20191019182251.jpg"/>
          <p:cNvPicPr>
            <a:picLocks noChangeAspect="1"/>
          </p:cNvPicPr>
          <p:nvPr/>
        </p:nvPicPr>
        <p:blipFill>
          <a:blip r:embed="rId2" cstate="print"/>
          <a:stretch>
            <a:fillRect/>
          </a:stretch>
        </p:blipFill>
        <p:spPr>
          <a:xfrm>
            <a:off x="6660232" y="3140968"/>
            <a:ext cx="2116102" cy="2116102"/>
          </a:xfrm>
          <a:prstGeom prst="rect">
            <a:avLst/>
          </a:prstGeom>
        </p:spPr>
      </p:pic>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72</a:t>
            </a:fld>
            <a:endParaRPr lang="zh-CN" altLang="en-US" dirty="0"/>
          </a:p>
        </p:txBody>
      </p:sp>
      <p:grpSp>
        <p:nvGrpSpPr>
          <p:cNvPr id="5" name="组合 4"/>
          <p:cNvGrpSpPr/>
          <p:nvPr/>
        </p:nvGrpSpPr>
        <p:grpSpPr>
          <a:xfrm>
            <a:off x="1475656" y="3672894"/>
            <a:ext cx="6388100" cy="2708434"/>
            <a:chOff x="1520825" y="4834037"/>
            <a:chExt cx="6388100" cy="2708434"/>
          </a:xfrm>
        </p:grpSpPr>
        <p:sp>
          <p:nvSpPr>
            <p:cNvPr id="6" name="矩形 5"/>
            <p:cNvSpPr/>
            <p:nvPr/>
          </p:nvSpPr>
          <p:spPr>
            <a:xfrm>
              <a:off x="1520825" y="4834037"/>
              <a:ext cx="6388100" cy="2708434"/>
            </a:xfrm>
            <a:prstGeom prst="rect">
              <a:avLst/>
            </a:prstGeom>
          </p:spPr>
          <p:txBody>
            <a:bodyPr wrap="square">
              <a:spAutoFit/>
            </a:bodyPr>
            <a:lstStyle/>
            <a:p>
              <a:pPr algn="ctr" eaLnBrk="0" hangingPunct="0">
                <a:lnSpc>
                  <a:spcPct val="125000"/>
                </a:lnSpc>
              </a:pPr>
              <a:r>
                <a:rPr lang="zh-CN" altLang="en-US" sz="2000" b="1" dirty="0">
                  <a:latin typeface="Times New Roman" pitchFamily="18" charset="0"/>
                  <a:ea typeface="黑体" pitchFamily="49" charset="-122"/>
                </a:rPr>
                <a:t>李培培</a:t>
              </a:r>
              <a:endParaRPr lang="en-US" altLang="zh-CN" sz="2000" b="1" dirty="0">
                <a:latin typeface="Times New Roman" pitchFamily="18" charset="0"/>
                <a:ea typeface="黑体" pitchFamily="49" charset="-122"/>
              </a:endParaRPr>
            </a:p>
            <a:p>
              <a:pPr algn="ctr" eaLnBrk="0" hangingPunct="0">
                <a:lnSpc>
                  <a:spcPct val="125000"/>
                </a:lnSpc>
              </a:pPr>
              <a:r>
                <a:rPr lang="en-US" altLang="zh-CN" sz="2000" b="1" dirty="0">
                  <a:solidFill>
                    <a:srgbClr val="FF0000"/>
                  </a:solidFill>
                  <a:latin typeface="Times New Roman" pitchFamily="18" charset="0"/>
                  <a:ea typeface="黑体" pitchFamily="49" charset="-122"/>
                </a:rPr>
                <a:t>QQ</a:t>
              </a:r>
              <a:r>
                <a:rPr lang="zh-CN" altLang="en-US" sz="2000" b="1" dirty="0">
                  <a:latin typeface="Times New Roman" pitchFamily="18" charset="0"/>
                  <a:ea typeface="黑体" pitchFamily="49" charset="-122"/>
                </a:rPr>
                <a:t>：</a:t>
              </a:r>
              <a:r>
                <a:rPr lang="en-US" altLang="zh-CN" sz="2000" b="1" dirty="0">
                  <a:solidFill>
                    <a:srgbClr val="0000FF"/>
                  </a:solidFill>
                  <a:latin typeface="Times New Roman" pitchFamily="18" charset="0"/>
                  <a:ea typeface="黑体" pitchFamily="49" charset="-122"/>
                </a:rPr>
                <a:t>123452644</a:t>
              </a:r>
              <a:r>
                <a:rPr lang="zh-CN" altLang="en-US" sz="2000" b="1" dirty="0">
                  <a:latin typeface="Times New Roman" pitchFamily="18" charset="0"/>
                  <a:ea typeface="黑体" pitchFamily="49" charset="-122"/>
                </a:rPr>
                <a:t>，</a:t>
              </a:r>
              <a:r>
                <a:rPr lang="zh-CN" altLang="en-US" sz="2000" b="1" dirty="0">
                  <a:solidFill>
                    <a:srgbClr val="FF0000"/>
                  </a:solidFill>
                  <a:latin typeface="Times New Roman" pitchFamily="18" charset="0"/>
                  <a:ea typeface="黑体" pitchFamily="49" charset="-122"/>
                </a:rPr>
                <a:t> 微信：</a:t>
              </a:r>
              <a:r>
                <a:rPr lang="en-US" altLang="zh-CN" sz="2000" b="1" dirty="0">
                  <a:solidFill>
                    <a:srgbClr val="FF0000"/>
                  </a:solidFill>
                  <a:latin typeface="Times New Roman" pitchFamily="18" charset="0"/>
                  <a:ea typeface="黑体" pitchFamily="49" charset="-122"/>
                </a:rPr>
                <a:t>li123452644</a:t>
              </a:r>
            </a:p>
            <a:p>
              <a:pPr algn="ctr" eaLnBrk="0" hangingPunct="0">
                <a:lnSpc>
                  <a:spcPct val="125000"/>
                </a:lnSpc>
              </a:pPr>
              <a:r>
                <a:rPr lang="en-US" altLang="zh-CN" sz="2000" b="1" dirty="0">
                  <a:solidFill>
                    <a:srgbClr val="FF0000"/>
                  </a:solidFill>
                  <a:latin typeface="Times New Roman" pitchFamily="18" charset="0"/>
                  <a:ea typeface="黑体" pitchFamily="49" charset="-122"/>
                </a:rPr>
                <a:t>Email</a:t>
              </a:r>
              <a:r>
                <a:rPr lang="en-US" altLang="zh-CN" sz="2000" b="1" dirty="0">
                  <a:latin typeface="Times New Roman" pitchFamily="18" charset="0"/>
                  <a:ea typeface="黑体" pitchFamily="49" charset="-122"/>
                </a:rPr>
                <a:t>: </a:t>
              </a:r>
              <a:r>
                <a:rPr lang="en-US" altLang="zh-CN" sz="2000" b="1" dirty="0">
                  <a:solidFill>
                    <a:srgbClr val="0000FF"/>
                  </a:solidFill>
                  <a:latin typeface="Times New Roman" pitchFamily="18" charset="0"/>
                  <a:ea typeface="黑体" pitchFamily="49" charset="-122"/>
                </a:rPr>
                <a:t>peipeili@hfut.edu.cn</a:t>
              </a:r>
            </a:p>
            <a:p>
              <a:pPr algn="ctr" eaLnBrk="0" hangingPunct="0">
                <a:lnSpc>
                  <a:spcPct val="125000"/>
                </a:lnSpc>
              </a:pPr>
              <a:r>
                <a:rPr lang="zh-CN" altLang="en-US" sz="2000" b="1" dirty="0">
                  <a:solidFill>
                    <a:srgbClr val="FF0000"/>
                  </a:solidFill>
                  <a:latin typeface="Times New Roman" pitchFamily="18" charset="0"/>
                  <a:ea typeface="黑体" pitchFamily="49" charset="-122"/>
                </a:rPr>
                <a:t>手机号</a:t>
              </a:r>
              <a:r>
                <a:rPr lang="zh-CN" altLang="en-US" sz="2000" b="1" dirty="0">
                  <a:latin typeface="Times New Roman" pitchFamily="18" charset="0"/>
                  <a:ea typeface="黑体" pitchFamily="49" charset="-122"/>
                </a:rPr>
                <a:t>：</a:t>
              </a:r>
              <a:r>
                <a:rPr lang="en-US" altLang="zh-CN" sz="2000" b="1" dirty="0">
                  <a:solidFill>
                    <a:srgbClr val="0000FF"/>
                  </a:solidFill>
                  <a:latin typeface="Times New Roman" pitchFamily="18" charset="0"/>
                  <a:ea typeface="黑体" pitchFamily="49" charset="-122"/>
                </a:rPr>
                <a:t>13956043016</a:t>
              </a:r>
            </a:p>
            <a:p>
              <a:pPr marL="0" lvl="1" algn="ctr" eaLnBrk="0" hangingPunct="0">
                <a:lnSpc>
                  <a:spcPct val="125000"/>
                </a:lnSpc>
              </a:pPr>
              <a:r>
                <a:rPr lang="zh-CN" altLang="en-US" sz="2000" b="1" dirty="0">
                  <a:latin typeface="Times New Roman" pitchFamily="18" charset="0"/>
                  <a:ea typeface="黑体" pitchFamily="49" charset="-122"/>
                </a:rPr>
                <a:t>         合肥工业大学智能计算与数据挖掘千人团队 </a:t>
              </a:r>
              <a:r>
                <a:rPr lang="en-US" altLang="zh-CN" sz="2000" u="sng" dirty="0">
                  <a:solidFill>
                    <a:srgbClr val="0000FF"/>
                  </a:solidFill>
                </a:rPr>
                <a:t>http://dmic.bigke.org/</a:t>
              </a:r>
              <a:endParaRPr lang="en-US" altLang="zh-CN" sz="2000" b="1" u="sng" dirty="0">
                <a:solidFill>
                  <a:srgbClr val="0000FF"/>
                </a:solidFill>
                <a:latin typeface="Times New Roman" pitchFamily="18" charset="0"/>
                <a:ea typeface="黑体" pitchFamily="49" charset="-122"/>
              </a:endParaRPr>
            </a:p>
            <a:p>
              <a:pPr algn="ctr" eaLnBrk="0" hangingPunct="0"/>
              <a:r>
                <a:rPr lang="zh-CN" altLang="en-US" sz="2000" b="1" dirty="0">
                  <a:latin typeface="Times New Roman" pitchFamily="18" charset="0"/>
                  <a:ea typeface="黑体" pitchFamily="49" charset="-122"/>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0865" y="6418213"/>
              <a:ext cx="666651" cy="286658"/>
            </a:xfrm>
            <a:prstGeom prst="rect">
              <a:avLst/>
            </a:prstGeom>
          </p:spPr>
        </p:pic>
      </p:grpSp>
      <p:grpSp>
        <p:nvGrpSpPr>
          <p:cNvPr id="8" name="组合 7"/>
          <p:cNvGrpSpPr/>
          <p:nvPr/>
        </p:nvGrpSpPr>
        <p:grpSpPr>
          <a:xfrm>
            <a:off x="323528" y="3356992"/>
            <a:ext cx="2143084" cy="551837"/>
            <a:chOff x="728936" y="4175538"/>
            <a:chExt cx="2204016" cy="584775"/>
          </a:xfrm>
        </p:grpSpPr>
        <p:sp>
          <p:nvSpPr>
            <p:cNvPr id="9" name="矩形 8"/>
            <p:cNvSpPr/>
            <p:nvPr/>
          </p:nvSpPr>
          <p:spPr>
            <a:xfrm>
              <a:off x="1100399" y="4175538"/>
              <a:ext cx="1832553" cy="584775"/>
            </a:xfrm>
            <a:prstGeom prst="rect">
              <a:avLst/>
            </a:prstGeom>
          </p:spPr>
          <p:txBody>
            <a:bodyPr wrap="none">
              <a:spAutoFit/>
            </a:bodyPr>
            <a:lstStyle/>
            <a:p>
              <a:pPr>
                <a:buClr>
                  <a:srgbClr val="FF0000"/>
                </a:buClr>
              </a:pPr>
              <a:r>
                <a:rPr lang="zh-CN" altLang="en-US" sz="3000" b="1" dirty="0">
                  <a:latin typeface="Verdana" pitchFamily="34" charset="0"/>
                  <a:ea typeface="黑体" pitchFamily="49" charset="-122"/>
                </a:rPr>
                <a:t>联系方式</a:t>
              </a:r>
            </a:p>
          </p:txBody>
        </p:sp>
        <p:pic>
          <p:nvPicPr>
            <p:cNvPr id="10" name="图片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28936" y="4235450"/>
              <a:ext cx="401364" cy="434022"/>
            </a:xfrm>
            <a:prstGeom prst="rect">
              <a:avLst/>
            </a:prstGeom>
            <a:noFill/>
            <a:ln w="9525">
              <a:noFill/>
              <a:miter lim="800000"/>
              <a:headEnd/>
              <a:tailEnd/>
            </a:ln>
          </p:spPr>
        </p:pic>
      </p:grpSp>
      <p:sp>
        <p:nvSpPr>
          <p:cNvPr id="12" name="矩形 11"/>
          <p:cNvSpPr/>
          <p:nvPr/>
        </p:nvSpPr>
        <p:spPr>
          <a:xfrm>
            <a:off x="3707904" y="1916832"/>
            <a:ext cx="1574470" cy="646331"/>
          </a:xfrm>
          <a:prstGeom prst="rect">
            <a:avLst/>
          </a:prstGeom>
        </p:spPr>
        <p:txBody>
          <a:bodyPr wrap="none">
            <a:spAutoFit/>
          </a:bodyPr>
          <a:lstStyle/>
          <a:p>
            <a:pPr marL="514350" indent="-514350">
              <a:buClr>
                <a:srgbClr val="FF0000"/>
              </a:buClr>
            </a:pPr>
            <a:r>
              <a:rPr lang="zh-CN" altLang="en-US" sz="3600" b="1" dirty="0"/>
              <a:t>谢谢！</a:t>
            </a:r>
            <a:endParaRPr lang="zh-CN" altLang="zh-CN" sz="3600" b="1" dirty="0"/>
          </a:p>
        </p:txBody>
      </p:sp>
    </p:spTree>
  </p:cSld>
  <p:clrMapOvr>
    <a:masterClrMapping/>
  </p:clrMapOvr>
  <p:transition spd="slow" advClick="0" advTm="1622">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占位符 21506"/>
          <p:cNvSpPr>
            <a:spLocks noGrp="1"/>
          </p:cNvSpPr>
          <p:nvPr>
            <p:ph idx="1"/>
          </p:nvPr>
        </p:nvSpPr>
        <p:spPr>
          <a:xfrm>
            <a:off x="425564" y="918109"/>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n"/>
            </a:pPr>
            <a:r>
              <a:rPr lang="zh-CN" altLang="en-US" sz="2400" b="1" dirty="0"/>
              <a:t>文件内容操作三步走：打开、读写、关闭。</a:t>
            </a:r>
          </a:p>
          <a:p>
            <a:pPr>
              <a:buSzPct val="90000"/>
              <a:buFont typeface="Wingdings" panose="05000000000000000000" pitchFamily="2" charset="2"/>
              <a:buNone/>
            </a:pPr>
            <a:endParaRPr lang="zh-CN" altLang="en-US" sz="1500" dirty="0"/>
          </a:p>
        </p:txBody>
      </p:sp>
      <p:grpSp>
        <p:nvGrpSpPr>
          <p:cNvPr id="4" name="组合 114"/>
          <p:cNvGrpSpPr/>
          <p:nvPr/>
        </p:nvGrpSpPr>
        <p:grpSpPr>
          <a:xfrm>
            <a:off x="147160" y="121967"/>
            <a:ext cx="6225040" cy="662730"/>
            <a:chOff x="511108" y="3380765"/>
            <a:chExt cx="6225040" cy="662730"/>
          </a:xfrm>
        </p:grpSpPr>
        <p:grpSp>
          <p:nvGrpSpPr>
            <p:cNvPr id="5" name="组合 105"/>
            <p:cNvGrpSpPr/>
            <p:nvPr/>
          </p:nvGrpSpPr>
          <p:grpSpPr>
            <a:xfrm>
              <a:off x="511108" y="3380765"/>
              <a:ext cx="6225040" cy="662730"/>
              <a:chOff x="511108" y="3380765"/>
              <a:chExt cx="6225040" cy="662730"/>
            </a:xfrm>
          </p:grpSpPr>
          <p:sp>
            <p:nvSpPr>
              <p:cNvPr id="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3" name="矩形 2"/>
          <p:cNvSpPr/>
          <p:nvPr/>
        </p:nvSpPr>
        <p:spPr>
          <a:xfrm>
            <a:off x="425564" y="3987005"/>
            <a:ext cx="8250533" cy="2585323"/>
          </a:xfrm>
          <a:prstGeom prst="rect">
            <a:avLst/>
          </a:prstGeom>
        </p:spPr>
        <p:txBody>
          <a:bodyPr wrap="square">
            <a:spAutoFit/>
          </a:bodyPr>
          <a:lstStyle/>
          <a:p>
            <a:pPr>
              <a:spcBef>
                <a:spcPts val="0"/>
              </a:spcBef>
              <a:spcAft>
                <a:spcPts val="0"/>
              </a:spcAft>
              <a:buSzPct val="90000"/>
              <a:buFont typeface="Wingdings" panose="05000000000000000000" pitchFamily="2" charset="2"/>
              <a:buNone/>
            </a:pPr>
            <a:r>
              <a:rPr lang="zh-CN" altLang="en-US" dirty="0">
                <a:solidFill>
                  <a:srgbClr val="0000FF"/>
                </a:solidFill>
                <a:latin typeface="Times New Roman" panose="02020603050405020304" pitchFamily="18" charset="0"/>
              </a:rPr>
              <a:t>open</a:t>
            </a:r>
            <a:r>
              <a:rPr lang="zh-CN" altLang="en-US" dirty="0">
                <a:latin typeface="Times New Roman" panose="02020603050405020304" pitchFamily="18" charset="0"/>
              </a:rPr>
              <a:t>(file, mode = ‘r’, buffering = -1, encoding = None, errors = None,</a:t>
            </a:r>
          </a:p>
          <a:p>
            <a:pPr>
              <a:spcBef>
                <a:spcPts val="0"/>
              </a:spcBef>
              <a:spcAft>
                <a:spcPts val="0"/>
              </a:spcAft>
              <a:buSzPct val="90000"/>
              <a:buFont typeface="Wingdings" panose="05000000000000000000" pitchFamily="2" charset="2"/>
              <a:buNone/>
            </a:pPr>
            <a:r>
              <a:rPr lang="zh-CN" altLang="en-US" dirty="0">
                <a:latin typeface="Times New Roman" panose="02020603050405020304" pitchFamily="18" charset="0"/>
              </a:rPr>
              <a:t>          newline = None, closefd = True, opener = None)</a:t>
            </a:r>
            <a:endParaRPr lang="en-US" altLang="zh-CN" dirty="0">
              <a:latin typeface="Times New Roman" panose="02020603050405020304" pitchFamily="18" charset="0"/>
            </a:endParaRPr>
          </a:p>
          <a:p>
            <a:pPr>
              <a:spcBef>
                <a:spcPts val="0"/>
              </a:spcBef>
              <a:spcAft>
                <a:spcPts val="0"/>
              </a:spcAft>
              <a:buSzPct val="90000"/>
              <a:buFont typeface="Wingdings" panose="05000000000000000000" pitchFamily="2" charset="2"/>
              <a:buNone/>
            </a:pPr>
            <a:endParaRPr lang="zh-CN" altLang="en-US" dirty="0">
              <a:latin typeface="Times New Roman" panose="02020603050405020304" pitchFamily="18" charset="0"/>
            </a:endParaRPr>
          </a:p>
          <a:p>
            <a:pPr>
              <a:spcBef>
                <a:spcPts val="0"/>
              </a:spcBef>
              <a:spcAft>
                <a:spcPts val="0"/>
              </a:spcAft>
              <a:buSzPct val="90000"/>
              <a:buFont typeface="Wingdings" panose="05000000000000000000" charset="0"/>
              <a:buChar char=""/>
            </a:pPr>
            <a:r>
              <a:rPr lang="en-US" altLang="zh-CN" dirty="0">
                <a:solidFill>
                  <a:srgbClr val="FF0000"/>
                </a:solidFill>
                <a:latin typeface="Times New Roman" panose="02020603050405020304" pitchFamily="18" charset="0"/>
              </a:rPr>
              <a:t>file</a:t>
            </a:r>
            <a:r>
              <a:rPr lang="zh-CN" altLang="en-US" dirty="0">
                <a:solidFill>
                  <a:srgbClr val="FF0000"/>
                </a:solidFill>
                <a:latin typeface="Times New Roman" panose="02020603050405020304" pitchFamily="18" charset="0"/>
              </a:rPr>
              <a:t>参数</a:t>
            </a:r>
            <a:r>
              <a:rPr lang="zh-CN" altLang="en-US" dirty="0">
                <a:latin typeface="Times New Roman" panose="02020603050405020304" pitchFamily="18" charset="0"/>
              </a:rPr>
              <a:t>指定了被打开的文件名称。</a:t>
            </a:r>
          </a:p>
          <a:p>
            <a:pPr>
              <a:spcBef>
                <a:spcPts val="0"/>
              </a:spcBef>
              <a:spcAft>
                <a:spcPts val="0"/>
              </a:spcAft>
              <a:buFont typeface="Wingdings" panose="05000000000000000000" pitchFamily="2" charset="2"/>
              <a:buChar char="ü"/>
            </a:pPr>
            <a:r>
              <a:rPr lang="en-US" altLang="zh-CN" dirty="0">
                <a:solidFill>
                  <a:srgbClr val="FF0000"/>
                </a:solidFill>
                <a:latin typeface="Times New Roman" panose="02020603050405020304" pitchFamily="18" charset="0"/>
              </a:rPr>
              <a:t>mode</a:t>
            </a:r>
            <a:r>
              <a:rPr lang="zh-CN" altLang="en-US" dirty="0">
                <a:solidFill>
                  <a:srgbClr val="FF0000"/>
                </a:solidFill>
                <a:latin typeface="Times New Roman" panose="02020603050405020304" pitchFamily="18" charset="0"/>
              </a:rPr>
              <a:t>参数</a:t>
            </a:r>
            <a:r>
              <a:rPr lang="zh-CN" altLang="en-US" dirty="0">
                <a:latin typeface="Times New Roman" panose="02020603050405020304" pitchFamily="18" charset="0"/>
              </a:rPr>
              <a:t>指定了打开文件后的处理方式。</a:t>
            </a:r>
          </a:p>
          <a:p>
            <a:pPr>
              <a:spcBef>
                <a:spcPts val="0"/>
              </a:spcBef>
              <a:spcAft>
                <a:spcPts val="0"/>
              </a:spcAft>
              <a:buFont typeface="Wingdings" panose="05000000000000000000" pitchFamily="2" charset="2"/>
              <a:buChar char="ü"/>
            </a:pPr>
            <a:r>
              <a:rPr lang="en-US" altLang="zh-CN" dirty="0">
                <a:solidFill>
                  <a:srgbClr val="FF0000"/>
                </a:solidFill>
                <a:latin typeface="Times New Roman" panose="02020603050405020304" pitchFamily="18" charset="0"/>
              </a:rPr>
              <a:t>buffering</a:t>
            </a:r>
            <a:r>
              <a:rPr lang="zh-CN" altLang="en-US" dirty="0">
                <a:solidFill>
                  <a:srgbClr val="FF0000"/>
                </a:solidFill>
                <a:latin typeface="Times New Roman" panose="02020603050405020304" pitchFamily="18" charset="0"/>
              </a:rPr>
              <a:t>参数</a:t>
            </a:r>
            <a:r>
              <a:rPr lang="zh-CN" altLang="en-US" dirty="0">
                <a:latin typeface="Times New Roman" panose="02020603050405020304" pitchFamily="18" charset="0"/>
              </a:rPr>
              <a:t>指定了读写文件的缓存模式。</a:t>
            </a:r>
            <a:r>
              <a:rPr lang="en-US" altLang="zh-CN" dirty="0">
                <a:latin typeface="Times New Roman" panose="02020603050405020304" pitchFamily="18" charset="0"/>
              </a:rPr>
              <a:t>0</a:t>
            </a:r>
            <a:r>
              <a:rPr lang="zh-CN" altLang="en-US" dirty="0">
                <a:latin typeface="Times New Roman" panose="02020603050405020304" pitchFamily="18" charset="0"/>
              </a:rPr>
              <a:t>表示不缓存，</a:t>
            </a:r>
            <a:r>
              <a:rPr lang="en-US" altLang="zh-CN" dirty="0">
                <a:latin typeface="Times New Roman" panose="02020603050405020304" pitchFamily="18" charset="0"/>
              </a:rPr>
              <a:t>1</a:t>
            </a:r>
            <a:r>
              <a:rPr lang="zh-CN" altLang="en-US" dirty="0">
                <a:latin typeface="Times New Roman" panose="02020603050405020304" pitchFamily="18" charset="0"/>
              </a:rPr>
              <a:t>表示缓存，如大于</a:t>
            </a:r>
            <a:r>
              <a:rPr lang="en-US" altLang="zh-CN" dirty="0">
                <a:latin typeface="Times New Roman" panose="02020603050405020304" pitchFamily="18" charset="0"/>
              </a:rPr>
              <a:t>1</a:t>
            </a:r>
            <a:r>
              <a:rPr lang="zh-CN" altLang="en-US" dirty="0">
                <a:latin typeface="Times New Roman" panose="02020603050405020304" pitchFamily="18" charset="0"/>
              </a:rPr>
              <a:t>则表示缓冲区的大小。默认值是缓存模式。</a:t>
            </a:r>
          </a:p>
          <a:p>
            <a:pPr>
              <a:spcBef>
                <a:spcPts val="0"/>
              </a:spcBef>
              <a:spcAft>
                <a:spcPts val="0"/>
              </a:spcAft>
              <a:buFont typeface="Wingdings" panose="05000000000000000000" pitchFamily="2" charset="2"/>
              <a:buChar char="ü"/>
            </a:pPr>
            <a:r>
              <a:rPr lang="zh-CN" altLang="en-US" dirty="0">
                <a:solidFill>
                  <a:srgbClr val="FF0000"/>
                </a:solidFill>
                <a:latin typeface="Times New Roman" panose="02020603050405020304" pitchFamily="18" charset="0"/>
              </a:rPr>
              <a:t>encoding参数</a:t>
            </a:r>
            <a:r>
              <a:rPr lang="zh-CN" altLang="en-US" dirty="0">
                <a:latin typeface="Times New Roman" panose="02020603050405020304" pitchFamily="18" charset="0"/>
              </a:rPr>
              <a:t>指定对文本进行编码和解码的方式，只适用于文本模式，可以使用Python支持的任何格式，如GBK、utf8、CP936等等。</a:t>
            </a:r>
            <a:endParaRPr lang="en-US" altLang="zh-CN" dirty="0">
              <a:latin typeface="Times New Roman" panose="02020603050405020304" pitchFamily="18" charset="0"/>
            </a:endParaRPr>
          </a:p>
        </p:txBody>
      </p:sp>
      <p:pic>
        <p:nvPicPr>
          <p:cNvPr id="11" name="图片 4"/>
          <p:cNvPicPr>
            <a:picLocks noChangeAspect="1" noChangeArrowheads="1"/>
          </p:cNvPicPr>
          <p:nvPr/>
        </p:nvPicPr>
        <p:blipFill>
          <a:blip r:embed="rId3" cstate="print"/>
          <a:srcRect/>
          <a:stretch>
            <a:fillRect/>
          </a:stretch>
        </p:blipFill>
        <p:spPr bwMode="auto">
          <a:xfrm>
            <a:off x="1362885" y="1353984"/>
            <a:ext cx="5624120" cy="2499609"/>
          </a:xfrm>
          <a:prstGeom prst="rect">
            <a:avLst/>
          </a:prstGeom>
          <a:noFill/>
          <a:ln w="9525">
            <a:noFill/>
            <a:miter lim="800000"/>
            <a:headEnd/>
            <a:tailEnd/>
          </a:ln>
        </p:spPr>
      </p:pic>
    </p:spTree>
    <p:extLst>
      <p:ext uri="{BB962C8B-B14F-4D97-AF65-F5344CB8AC3E}">
        <p14:creationId xmlns:p14="http://schemas.microsoft.com/office/powerpoint/2010/main" val="3402977986"/>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54721"/>
            <a:ext cx="8229600" cy="4678451"/>
          </a:xfrm>
        </p:spPr>
        <p:txBody>
          <a:bodyPr/>
          <a:lstStyle/>
          <a:p>
            <a:pPr fontAlgn="base">
              <a:buClr>
                <a:srgbClr val="FF0000"/>
              </a:buClr>
              <a:buFont typeface="Wingdings" panose="05000000000000000000" pitchFamily="2" charset="2"/>
              <a:buChar char="n"/>
            </a:pPr>
            <a:r>
              <a:rPr lang="en-US" sz="2000" noProof="1"/>
              <a:t>如果执行正常，open()函数返回1个文件对象，通过该文件对象可以对文件进行读写操作</a:t>
            </a:r>
            <a:r>
              <a:rPr lang="zh-CN" altLang="en-US" sz="2000" noProof="1"/>
              <a:t>。</a:t>
            </a:r>
            <a:r>
              <a:rPr lang="en-US" sz="2000" noProof="1"/>
              <a:t>如果指定</a:t>
            </a:r>
            <a:r>
              <a:rPr lang="en-US" sz="2000" noProof="1">
                <a:solidFill>
                  <a:srgbClr val="FF0000"/>
                </a:solidFill>
              </a:rPr>
              <a:t>文件不存在</a:t>
            </a:r>
            <a:r>
              <a:rPr lang="en-US" sz="2000" noProof="1"/>
              <a:t>、</a:t>
            </a:r>
            <a:r>
              <a:rPr lang="en-US" sz="2000" noProof="1">
                <a:solidFill>
                  <a:srgbClr val="FF0000"/>
                </a:solidFill>
              </a:rPr>
              <a:t>访问权限不够</a:t>
            </a:r>
            <a:r>
              <a:rPr lang="en-US" sz="2000" noProof="1"/>
              <a:t>、</a:t>
            </a:r>
            <a:r>
              <a:rPr lang="en-US" sz="2000" noProof="1">
                <a:solidFill>
                  <a:srgbClr val="FF0000"/>
                </a:solidFill>
              </a:rPr>
              <a:t>磁盘空间不</a:t>
            </a:r>
            <a:r>
              <a:rPr lang="zh-CN" altLang="en-US" sz="2000" noProof="1">
                <a:solidFill>
                  <a:srgbClr val="FF0000"/>
                </a:solidFill>
              </a:rPr>
              <a:t>足</a:t>
            </a:r>
            <a:r>
              <a:rPr lang="en-US" sz="2000" noProof="1"/>
              <a:t>或其他原因导致创建文件对象失败则抛出异常。</a:t>
            </a:r>
          </a:p>
          <a:p>
            <a:pPr marL="0" indent="0">
              <a:buNone/>
            </a:pPr>
            <a:endParaRPr lang="en-US" sz="1800" noProof="1"/>
          </a:p>
          <a:p>
            <a:pPr marL="0" indent="0">
              <a:buNone/>
            </a:pPr>
            <a:endParaRPr lang="en-US" sz="1350" noProof="1"/>
          </a:p>
          <a:p>
            <a:pPr marL="0" indent="0">
              <a:spcBef>
                <a:spcPts val="0"/>
              </a:spcBef>
              <a:buNone/>
            </a:pPr>
            <a:endParaRPr lang="en-US" sz="1350" noProof="1"/>
          </a:p>
          <a:p>
            <a:pPr fontAlgn="base">
              <a:buClr>
                <a:srgbClr val="FF0000"/>
              </a:buClr>
              <a:buFont typeface="Wingdings" panose="05000000000000000000" pitchFamily="2" charset="2"/>
              <a:buChar char="n"/>
            </a:pPr>
            <a:r>
              <a:rPr lang="en-US" sz="2000" noProof="1"/>
              <a:t>当对文件内容操作完以后，</a:t>
            </a:r>
            <a:r>
              <a:rPr lang="en-US" sz="2000" noProof="1">
                <a:solidFill>
                  <a:srgbClr val="FF0000"/>
                </a:solidFill>
              </a:rPr>
              <a:t>一定要关闭文件对象</a:t>
            </a:r>
            <a:r>
              <a:rPr lang="en-US" sz="2000" noProof="1"/>
              <a:t>，这样才能保证所做的任何修改都确实被保存到文件中。</a:t>
            </a:r>
          </a:p>
        </p:txBody>
      </p:sp>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4" name="矩形 3"/>
          <p:cNvSpPr/>
          <p:nvPr/>
        </p:nvSpPr>
        <p:spPr>
          <a:xfrm>
            <a:off x="1547664" y="1925393"/>
            <a:ext cx="6624736" cy="584775"/>
          </a:xfrm>
          <a:prstGeom prst="rect">
            <a:avLst/>
          </a:prstGeom>
        </p:spPr>
        <p:txBody>
          <a:bodyPr wrap="square">
            <a:spAutoFit/>
          </a:bodyPr>
          <a:lstStyle/>
          <a:p>
            <a:pPr marL="0" indent="0">
              <a:buNone/>
            </a:pPr>
            <a:r>
              <a:rPr lang="en-US" altLang="zh-CN" sz="1600" noProof="1">
                <a:latin typeface="Consolas" panose="020B0609020204030204" pitchFamily="49" charset="0"/>
              </a:rPr>
              <a:t>f1 = </a:t>
            </a:r>
            <a:r>
              <a:rPr lang="en-US" altLang="zh-CN" sz="1600" noProof="1">
                <a:solidFill>
                  <a:srgbClr val="0000FF"/>
                </a:solidFill>
                <a:latin typeface="Consolas" panose="020B0609020204030204" pitchFamily="49" charset="0"/>
              </a:rPr>
              <a:t>open</a:t>
            </a:r>
            <a:r>
              <a:rPr lang="en-US" altLang="zh-CN" sz="1600" noProof="1">
                <a:latin typeface="Consolas" panose="020B0609020204030204" pitchFamily="49" charset="0"/>
              </a:rPr>
              <a:t>('file1.txt', 'r')     # </a:t>
            </a:r>
            <a:r>
              <a:rPr lang="zh-CN" altLang="en-US" sz="1600" noProof="1">
                <a:latin typeface="Consolas" panose="020B0609020204030204" pitchFamily="49" charset="0"/>
              </a:rPr>
              <a:t>以读模式打开文件</a:t>
            </a:r>
          </a:p>
          <a:p>
            <a:pPr marL="0" indent="0">
              <a:buNone/>
            </a:pPr>
            <a:r>
              <a:rPr lang="en-US" altLang="zh-CN" sz="1600" noProof="1">
                <a:latin typeface="Consolas" panose="020B0609020204030204" pitchFamily="49" charset="0"/>
              </a:rPr>
              <a:t>f2 = </a:t>
            </a:r>
            <a:r>
              <a:rPr lang="en-US" altLang="zh-CN" sz="1600" noProof="1">
                <a:solidFill>
                  <a:srgbClr val="0000FF"/>
                </a:solidFill>
                <a:latin typeface="Consolas" panose="020B0609020204030204" pitchFamily="49" charset="0"/>
              </a:rPr>
              <a:t>open</a:t>
            </a:r>
            <a:r>
              <a:rPr lang="en-US" altLang="zh-CN" sz="1600" noProof="1">
                <a:latin typeface="Consolas" panose="020B0609020204030204" pitchFamily="49" charset="0"/>
              </a:rPr>
              <a:t>('file2.txt', 'w')      # </a:t>
            </a:r>
            <a:r>
              <a:rPr lang="zh-CN" altLang="en-US" sz="1600" noProof="1">
                <a:latin typeface="Consolas" panose="020B0609020204030204" pitchFamily="49" charset="0"/>
              </a:rPr>
              <a:t>以写模式打开文件</a:t>
            </a:r>
          </a:p>
        </p:txBody>
      </p:sp>
      <p:sp>
        <p:nvSpPr>
          <p:cNvPr id="11" name="Content Placeholder 2"/>
          <p:cNvSpPr txBox="1">
            <a:spLocks/>
          </p:cNvSpPr>
          <p:nvPr/>
        </p:nvSpPr>
        <p:spPr bwMode="auto">
          <a:xfrm>
            <a:off x="569939" y="3480840"/>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ct val="0"/>
              </a:spcBef>
              <a:buClr>
                <a:srgbClr val="FF0000"/>
              </a:buClr>
              <a:buFont typeface="Wingdings" panose="05000000000000000000" pitchFamily="2" charset="2"/>
              <a:buChar char="n"/>
            </a:pPr>
            <a:r>
              <a:rPr lang="zh-CN" altLang="en-US" sz="1800" dirty="0"/>
              <a:t>但是</a:t>
            </a:r>
            <a:r>
              <a:rPr lang="en-US" altLang="en-US" sz="1800" dirty="0"/>
              <a:t>，</a:t>
            </a:r>
            <a:r>
              <a:rPr lang="en-US" altLang="en-US" sz="1800" dirty="0" err="1">
                <a:solidFill>
                  <a:srgbClr val="FF0000"/>
                </a:solidFill>
              </a:rPr>
              <a:t>即使写了关闭文件的代码，也无法保证文件一定能够正常关闭</a:t>
            </a:r>
            <a:r>
              <a:rPr lang="en-US" altLang="en-US" sz="1800" dirty="0"/>
              <a:t>。</a:t>
            </a:r>
          </a:p>
          <a:p>
            <a:pPr lvl="1">
              <a:lnSpc>
                <a:spcPct val="150000"/>
              </a:lnSpc>
              <a:spcBef>
                <a:spcPct val="0"/>
              </a:spcBef>
              <a:buClr>
                <a:srgbClr val="FF0000"/>
              </a:buClr>
              <a:buFont typeface="Wingdings" panose="05000000000000000000" pitchFamily="2" charset="2"/>
              <a:buChar char="ü"/>
            </a:pPr>
            <a:r>
              <a:rPr lang="en-US" altLang="en-US" sz="1400" dirty="0" err="1"/>
              <a:t>例如</a:t>
            </a:r>
            <a:r>
              <a:rPr lang="zh-CN" altLang="en-US" sz="1400" dirty="0"/>
              <a:t>：</a:t>
            </a:r>
            <a:r>
              <a:rPr lang="en-US" altLang="en-US" sz="1400" dirty="0" err="1"/>
              <a:t>如果在打开文件后和关闭文件前发生了错误导致程序崩溃，这时文件就无法正常关闭</a:t>
            </a:r>
            <a:r>
              <a:rPr lang="en-US" altLang="en-US" sz="1400" dirty="0"/>
              <a:t>。</a:t>
            </a:r>
          </a:p>
          <a:p>
            <a:pPr>
              <a:lnSpc>
                <a:spcPct val="150000"/>
              </a:lnSpc>
              <a:spcBef>
                <a:spcPct val="0"/>
              </a:spcBef>
              <a:buClr>
                <a:srgbClr val="FF0000"/>
              </a:buClr>
              <a:buFont typeface="Wingdings" panose="05000000000000000000" pitchFamily="2" charset="2"/>
              <a:buChar char="n"/>
            </a:pPr>
            <a:r>
              <a:rPr lang="en-US" altLang="en-US" sz="1800" dirty="0" err="1"/>
              <a:t>在管理文件对象时</a:t>
            </a:r>
            <a:r>
              <a:rPr lang="en-US" altLang="en-US" sz="1800" dirty="0" err="1">
                <a:solidFill>
                  <a:srgbClr val="FF0000"/>
                </a:solidFill>
              </a:rPr>
              <a:t>推荐</a:t>
            </a:r>
            <a:r>
              <a:rPr lang="zh-CN" altLang="en-US" sz="1800" dirty="0">
                <a:solidFill>
                  <a:srgbClr val="FF0000"/>
                </a:solidFill>
              </a:rPr>
              <a:t>使用</a:t>
            </a:r>
            <a:r>
              <a:rPr lang="en-US" altLang="en-US" sz="1800" dirty="0" err="1">
                <a:solidFill>
                  <a:srgbClr val="FF0000"/>
                </a:solidFill>
              </a:rPr>
              <a:t>with关键字</a:t>
            </a:r>
            <a:r>
              <a:rPr lang="en-US" altLang="en-US" sz="1800" dirty="0" err="1"/>
              <a:t>，可以有效地避免这个问题</a:t>
            </a:r>
            <a:r>
              <a:rPr lang="en-US" altLang="en-US" sz="1800" dirty="0"/>
              <a:t>。</a:t>
            </a:r>
          </a:p>
        </p:txBody>
      </p:sp>
      <p:sp>
        <p:nvSpPr>
          <p:cNvPr id="10" name="矩形 9"/>
          <p:cNvSpPr/>
          <p:nvPr/>
        </p:nvSpPr>
        <p:spPr>
          <a:xfrm>
            <a:off x="4939815" y="3002445"/>
            <a:ext cx="1451038" cy="461665"/>
          </a:xfrm>
          <a:prstGeom prst="rect">
            <a:avLst/>
          </a:prstGeom>
        </p:spPr>
        <p:txBody>
          <a:bodyPr wrap="none">
            <a:spAutoFit/>
          </a:bodyPr>
          <a:lstStyle/>
          <a:p>
            <a:pPr marL="0" indent="0">
              <a:buNone/>
            </a:pPr>
            <a:r>
              <a:rPr lang="en-US" altLang="zh-CN" noProof="1">
                <a:solidFill>
                  <a:srgbClr val="0000FF"/>
                </a:solidFill>
                <a:latin typeface="Consolas" panose="020B0609020204030204" pitchFamily="49" charset="0"/>
              </a:rPr>
              <a:t>f1.close()</a:t>
            </a:r>
            <a:endParaRPr lang="en-US" altLang="zh-CN" sz="2400" noProof="1">
              <a:solidFill>
                <a:srgbClr val="0000FF"/>
              </a:solidFill>
              <a:latin typeface="Consolas" panose="020B0609020204030204" pitchFamily="49" charset="0"/>
            </a:endParaRPr>
          </a:p>
        </p:txBody>
      </p:sp>
      <p:sp>
        <p:nvSpPr>
          <p:cNvPr id="13" name="Content Placeholder 2"/>
          <p:cNvSpPr txBox="1">
            <a:spLocks/>
          </p:cNvSpPr>
          <p:nvPr/>
        </p:nvSpPr>
        <p:spPr bwMode="auto">
          <a:xfrm>
            <a:off x="1198153" y="4638077"/>
            <a:ext cx="8229600" cy="20631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Clr>
                <a:srgbClr val="FF0000"/>
              </a:buClr>
              <a:buFont typeface="Wingdings" panose="05000000000000000000" pitchFamily="2" charset="2"/>
              <a:buChar char="l"/>
            </a:pPr>
            <a:r>
              <a:rPr lang="en-US" sz="1800" noProof="1"/>
              <a:t>with语句的用法如下：</a:t>
            </a:r>
          </a:p>
          <a:p>
            <a:pPr marL="0" indent="0">
              <a:spcBef>
                <a:spcPts val="0"/>
              </a:spcBef>
              <a:buFont typeface="Arial" charset="0"/>
              <a:buNone/>
            </a:pPr>
            <a:endParaRPr lang="en-US" sz="1350" noProof="1"/>
          </a:p>
          <a:p>
            <a:pPr marL="0" indent="0">
              <a:spcBef>
                <a:spcPts val="0"/>
              </a:spcBef>
              <a:buFont typeface="Arial" charset="0"/>
              <a:buNone/>
            </a:pPr>
            <a:r>
              <a:rPr lang="en-US" sz="1350" noProof="1">
                <a:solidFill>
                  <a:srgbClr val="0000FF"/>
                </a:solidFill>
                <a:latin typeface="Consolas" panose="020B0609020204030204" pitchFamily="49" charset="0"/>
              </a:rPr>
              <a:t>with</a:t>
            </a:r>
            <a:r>
              <a:rPr lang="en-US" sz="1350" noProof="1">
                <a:latin typeface="Consolas" panose="020B0609020204030204" pitchFamily="49" charset="0"/>
              </a:rPr>
              <a:t> </a:t>
            </a:r>
            <a:r>
              <a:rPr lang="en-US" sz="1350" noProof="1">
                <a:solidFill>
                  <a:srgbClr val="0000FF"/>
                </a:solidFill>
                <a:latin typeface="Consolas" panose="020B0609020204030204" pitchFamily="49" charset="0"/>
              </a:rPr>
              <a:t>open</a:t>
            </a:r>
            <a:r>
              <a:rPr lang="en-US" sz="1350" noProof="1">
                <a:latin typeface="Consolas" panose="020B0609020204030204" pitchFamily="49" charset="0"/>
              </a:rPr>
              <a:t>(filename, mode, encoding) </a:t>
            </a:r>
            <a:r>
              <a:rPr lang="en-US" sz="1350" noProof="1">
                <a:solidFill>
                  <a:srgbClr val="0000FF"/>
                </a:solidFill>
                <a:latin typeface="Consolas" panose="020B0609020204030204" pitchFamily="49" charset="0"/>
              </a:rPr>
              <a:t>as</a:t>
            </a:r>
            <a:r>
              <a:rPr lang="en-US" sz="1350" noProof="1">
                <a:latin typeface="Consolas" panose="020B0609020204030204" pitchFamily="49" charset="0"/>
              </a:rPr>
              <a:t> fp:    </a:t>
            </a:r>
            <a:r>
              <a:rPr lang="en-US" sz="1350" noProof="1">
                <a:solidFill>
                  <a:srgbClr val="0000FF"/>
                </a:solidFill>
                <a:latin typeface="Consolas" panose="020B0609020204030204" pitchFamily="49" charset="0"/>
              </a:rPr>
              <a:t>#写通过文件对象fp读写文件内容的语句</a:t>
            </a:r>
          </a:p>
          <a:p>
            <a:pPr marL="0" indent="0">
              <a:spcBef>
                <a:spcPts val="0"/>
              </a:spcBef>
              <a:buFont typeface="Arial" charset="0"/>
              <a:buNone/>
            </a:pPr>
            <a:endParaRPr lang="en-US" sz="1350" noProof="1"/>
          </a:p>
          <a:p>
            <a:pPr>
              <a:spcBef>
                <a:spcPts val="0"/>
              </a:spcBef>
              <a:buClr>
                <a:srgbClr val="FF0000"/>
              </a:buClr>
              <a:buFont typeface="Wingdings" panose="05000000000000000000" pitchFamily="2" charset="2"/>
              <a:buChar char="l"/>
            </a:pPr>
            <a:r>
              <a:rPr lang="en-US" sz="1800" noProof="1"/>
              <a:t>上下文管理语句with还支持下面的用法</a:t>
            </a:r>
            <a:r>
              <a:rPr lang="zh-CN" altLang="en-US" sz="1800" noProof="1"/>
              <a:t>：</a:t>
            </a:r>
          </a:p>
          <a:p>
            <a:pPr marL="0" indent="0">
              <a:spcBef>
                <a:spcPts val="0"/>
              </a:spcBef>
              <a:buFont typeface="Arial" charset="0"/>
              <a:buNone/>
            </a:pPr>
            <a:endParaRPr lang="en-US" sz="1400" noProof="1"/>
          </a:p>
          <a:p>
            <a:pPr marL="0" indent="0">
              <a:spcBef>
                <a:spcPts val="0"/>
              </a:spcBef>
              <a:buFont typeface="Arial" charset="0"/>
              <a:buNone/>
            </a:pPr>
            <a:r>
              <a:rPr lang="en-US" sz="1400" noProof="1">
                <a:solidFill>
                  <a:srgbClr val="0000FF"/>
                </a:solidFill>
                <a:latin typeface="Consolas" panose="020B0609020204030204" pitchFamily="49" charset="0"/>
              </a:rPr>
              <a:t>with</a:t>
            </a:r>
            <a:r>
              <a:rPr lang="en-US" sz="1400" noProof="1">
                <a:latin typeface="Consolas" panose="020B0609020204030204" pitchFamily="49" charset="0"/>
              </a:rPr>
              <a:t> </a:t>
            </a:r>
            <a:r>
              <a:rPr lang="en-US" sz="1400" noProof="1">
                <a:solidFill>
                  <a:srgbClr val="0000FF"/>
                </a:solidFill>
                <a:latin typeface="Consolas" panose="020B0609020204030204" pitchFamily="49" charset="0"/>
              </a:rPr>
              <a:t>open</a:t>
            </a:r>
            <a:r>
              <a:rPr lang="en-US" sz="1400" noProof="1">
                <a:latin typeface="Consolas" panose="020B0609020204030204" pitchFamily="49" charset="0"/>
              </a:rPr>
              <a:t>('test.txt', 'r') </a:t>
            </a:r>
            <a:r>
              <a:rPr lang="en-US" sz="1400" noProof="1">
                <a:solidFill>
                  <a:srgbClr val="0000FF"/>
                </a:solidFill>
                <a:latin typeface="Consolas" panose="020B0609020204030204" pitchFamily="49" charset="0"/>
              </a:rPr>
              <a:t>as</a:t>
            </a:r>
            <a:r>
              <a:rPr lang="en-US" sz="1400" noProof="1">
                <a:latin typeface="Consolas" panose="020B0609020204030204" pitchFamily="49" charset="0"/>
              </a:rPr>
              <a:t> src, </a:t>
            </a:r>
            <a:r>
              <a:rPr lang="en-US" sz="1400" noProof="1">
                <a:solidFill>
                  <a:srgbClr val="0000FF"/>
                </a:solidFill>
                <a:latin typeface="Consolas" panose="020B0609020204030204" pitchFamily="49" charset="0"/>
              </a:rPr>
              <a:t>open</a:t>
            </a:r>
            <a:r>
              <a:rPr lang="en-US" sz="1400" noProof="1">
                <a:latin typeface="Consolas" panose="020B0609020204030204" pitchFamily="49" charset="0"/>
              </a:rPr>
              <a:t>('test_new.txt', 'w') </a:t>
            </a:r>
            <a:r>
              <a:rPr lang="en-US" sz="1400" noProof="1">
                <a:solidFill>
                  <a:srgbClr val="0000FF"/>
                </a:solidFill>
                <a:latin typeface="Consolas" panose="020B0609020204030204" pitchFamily="49" charset="0"/>
              </a:rPr>
              <a:t>as</a:t>
            </a:r>
            <a:r>
              <a:rPr lang="en-US" sz="1400" noProof="1">
                <a:latin typeface="Consolas" panose="020B0609020204030204" pitchFamily="49" charset="0"/>
              </a:rPr>
              <a:t> dst:</a:t>
            </a:r>
          </a:p>
          <a:p>
            <a:pPr marL="0" indent="0">
              <a:spcBef>
                <a:spcPts val="0"/>
              </a:spcBef>
              <a:buFont typeface="Arial" charset="0"/>
              <a:buNone/>
            </a:pPr>
            <a:r>
              <a:rPr lang="en-US" sz="1400" noProof="1">
                <a:latin typeface="Consolas" panose="020B0609020204030204" pitchFamily="49" charset="0"/>
              </a:rPr>
              <a:t>    dst.write(src.read())</a:t>
            </a:r>
          </a:p>
        </p:txBody>
      </p:sp>
    </p:spTree>
    <p:extLst>
      <p:ext uri="{BB962C8B-B14F-4D97-AF65-F5344CB8AC3E}">
        <p14:creationId xmlns:p14="http://schemas.microsoft.com/office/powerpoint/2010/main" val="1997586338"/>
      </p:ext>
    </p:extLst>
  </p:cSld>
  <p:clrMapOvr>
    <a:masterClrMapping/>
  </p:clrMapOvr>
  <p:transition spd="slow" advClick="0">
    <p:pull dir="d"/>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13752</TotalTime>
  <Words>10481</Words>
  <Application>Microsoft Office PowerPoint</Application>
  <PresentationFormat>全屏显示(4:3)</PresentationFormat>
  <Paragraphs>1208</Paragraphs>
  <Slides>72</Slides>
  <Notes>8</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72</vt:i4>
      </vt:variant>
    </vt:vector>
  </HeadingPairs>
  <TitlesOfParts>
    <vt:vector size="94" baseType="lpstr">
      <vt:lpstr>-apple-system</vt:lpstr>
      <vt:lpstr>Helvetica Neue</vt:lpstr>
      <vt:lpstr>Inter</vt:lpstr>
      <vt:lpstr>PingFang SC</vt:lpstr>
      <vt:lpstr>system-ui</vt:lpstr>
      <vt:lpstr>仿宋</vt:lpstr>
      <vt:lpstr>黑体</vt:lpstr>
      <vt:lpstr>隶书</vt:lpstr>
      <vt:lpstr>宋体</vt:lpstr>
      <vt:lpstr>微软雅黑</vt:lpstr>
      <vt:lpstr>Arial</vt:lpstr>
      <vt:lpstr>Calibri</vt:lpstr>
      <vt:lpstr>Comic Sans MS</vt:lpstr>
      <vt:lpstr>Consolas</vt:lpstr>
      <vt:lpstr>Courier New</vt:lpstr>
      <vt:lpstr>Garamond</vt:lpstr>
      <vt:lpstr>Palatino Linotype</vt:lpstr>
      <vt:lpstr>Times New Roman</vt:lpstr>
      <vt:lpstr>Verdana</vt:lpstr>
      <vt:lpstr>Walbaum Text</vt:lpstr>
      <vt:lpstr>Wingdings</vt:lpstr>
      <vt:lpstr>Office 主题</vt:lpstr>
      <vt:lpstr>PowerPoint 演示文稿</vt:lpstr>
      <vt:lpstr>第7章 文件操作与应用</vt:lpstr>
      <vt:lpstr>PowerPoint 演示文稿</vt:lpstr>
      <vt:lpstr>PowerPoint 演示文稿</vt:lpstr>
      <vt:lpstr>文件操作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同时读写文本文件</vt:lpstr>
      <vt:lpstr>例: 同时读写文本文件</vt:lpstr>
      <vt:lpstr>例：批量修改记事本文件编码格式</vt:lpstr>
      <vt:lpstr>       筑牢网络安全防线 维护国家安全</vt:lpstr>
      <vt:lpstr>    案例背景</vt:lpstr>
      <vt:lpstr>    案例任务</vt:lpstr>
      <vt:lpstr>    任务分析</vt:lpstr>
      <vt:lpstr>    代码撰写与调试</vt:lpstr>
      <vt:lpstr>    代码撰写与调试</vt:lpstr>
      <vt:lpstr>    防火墙（内网、外网、非军事化区）</vt:lpstr>
      <vt:lpstr>        筑牢网络安全防线 维护国家安全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使用JSON序列化-简称 编码-解码</vt:lpstr>
      <vt:lpstr>使用JSON序列化</vt:lpstr>
      <vt:lpstr>使用JSON序列化</vt:lpstr>
      <vt:lpstr>二进制文件操作</vt:lpstr>
      <vt:lpstr>使用pickle模块</vt:lpstr>
      <vt:lpstr>使用pickle模块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 究方向：多源海量动态信息处理 团队带头人：吴信东 所 在  学 校：合肥工业大学</dc:title>
  <dc:creator>Peipei Li</dc:creator>
  <cp:lastModifiedBy>Tuning Luna</cp:lastModifiedBy>
  <cp:revision>2129</cp:revision>
  <cp:lastPrinted>2012-11-20T01:52:54Z</cp:lastPrinted>
  <dcterms:created xsi:type="dcterms:W3CDTF">2012-10-13T08:41:11Z</dcterms:created>
  <dcterms:modified xsi:type="dcterms:W3CDTF">2024-11-06T09:28:51Z</dcterms:modified>
</cp:coreProperties>
</file>